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8" r:id="rId1"/>
  </p:sldMasterIdLst>
  <p:notesMasterIdLst>
    <p:notesMasterId r:id="rId26"/>
  </p:notesMasterIdLst>
  <p:sldIdLst>
    <p:sldId id="2025" r:id="rId2"/>
    <p:sldId id="2427" r:id="rId3"/>
    <p:sldId id="2452" r:id="rId4"/>
    <p:sldId id="2453" r:id="rId5"/>
    <p:sldId id="2430" r:id="rId6"/>
    <p:sldId id="683" r:id="rId7"/>
    <p:sldId id="2454" r:id="rId8"/>
    <p:sldId id="2434" r:id="rId9"/>
    <p:sldId id="2440" r:id="rId10"/>
    <p:sldId id="2455" r:id="rId11"/>
    <p:sldId id="2456" r:id="rId12"/>
    <p:sldId id="2457" r:id="rId13"/>
    <p:sldId id="2459" r:id="rId14"/>
    <p:sldId id="2460" r:id="rId15"/>
    <p:sldId id="2458" r:id="rId16"/>
    <p:sldId id="2441" r:id="rId17"/>
    <p:sldId id="2462" r:id="rId18"/>
    <p:sldId id="2451" r:id="rId19"/>
    <p:sldId id="2463" r:id="rId20"/>
    <p:sldId id="2442" r:id="rId21"/>
    <p:sldId id="2429" r:id="rId22"/>
    <p:sldId id="2426" r:id="rId23"/>
    <p:sldId id="2424" r:id="rId24"/>
    <p:sldId id="2425" r:id="rId25"/>
  </p:sldIdLst>
  <p:sldSz cx="12192000" cy="685800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9FD"/>
    <a:srgbClr val="0005E6"/>
    <a:srgbClr val="00FF00"/>
    <a:srgbClr val="66FFFF"/>
    <a:srgbClr val="FF0000"/>
    <a:srgbClr val="FF00FF"/>
    <a:srgbClr val="E8ECF0"/>
    <a:srgbClr val="D5EDF4"/>
    <a:srgbClr val="6A9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9" autoAdjust="0"/>
    <p:restoredTop sz="96247" autoAdjust="0"/>
  </p:normalViewPr>
  <p:slideViewPr>
    <p:cSldViewPr snapToGrid="0">
      <p:cViewPr varScale="1">
        <p:scale>
          <a:sx n="103" d="100"/>
          <a:sy n="103" d="100"/>
        </p:scale>
        <p:origin x="948" y="72"/>
      </p:cViewPr>
      <p:guideLst>
        <p:guide orient="horz" pos="2112"/>
        <p:guide pos="386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3882" y="10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7105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7105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3C073C-5A59-462E-9461-C0496D811A93}" type="datetimeFigureOut">
              <a:rPr lang="en-US"/>
              <a:pPr>
                <a:defRPr/>
              </a:pPr>
              <a:t>4/23/2023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9" rIns="94218" bIns="4710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8" tIns="47109" rIns="94218" bIns="4710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40" cy="471053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40" cy="471053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E0C9E0-A1E9-4A80-9525-7452F4F9E2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59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33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17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1897" indent="-277653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0611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54855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99100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43343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8758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31832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7607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D14991-2E83-4B67-B94C-9B956A3AEB66}" type="slidenum">
              <a:rPr lang="en-US" sz="1200">
                <a:latin typeface="Arial" pitchFamily="34" charset="0"/>
              </a:rPr>
              <a:pPr eaLnBrk="1" hangingPunct="1"/>
              <a:t>14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0688" y="703263"/>
            <a:ext cx="6237287" cy="3509962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  <p:sp>
        <p:nvSpPr>
          <p:cNvPr id="16384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1897" indent="-277653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0611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54855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99100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43343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8758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31832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7607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latin typeface="Arial" pitchFamily="34" charset="0"/>
              </a:rPr>
              <a:t>Preparing Effective Proposals by Capital Edge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4245285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62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08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01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79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36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392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15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29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92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17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1897" indent="-277653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0611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54855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99100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43343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8758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31832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7607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D14991-2E83-4B67-B94C-9B956A3AEB66}" type="slidenum">
              <a:rPr lang="en-US" sz="1200">
                <a:latin typeface="Arial" pitchFamily="34" charset="0"/>
              </a:rPr>
              <a:pPr eaLnBrk="1" hangingPunct="1"/>
              <a:t>6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0688" y="703263"/>
            <a:ext cx="6237287" cy="3509962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  <p:sp>
        <p:nvSpPr>
          <p:cNvPr id="16384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1897" indent="-277653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0611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54855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99100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43343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8758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31832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7607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latin typeface="Arial" pitchFamily="34" charset="0"/>
              </a:rPr>
              <a:t>Preparing Effective Proposals by Capital Edge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2404296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869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1897" indent="-277653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0611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54855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99100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43343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8758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31832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7607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D14991-2E83-4B67-B94C-9B956A3AEB66}" type="slidenum">
              <a:rPr lang="en-US" sz="1200">
                <a:latin typeface="Arial" pitchFamily="34" charset="0"/>
              </a:rPr>
              <a:pPr eaLnBrk="1" hangingPunct="1"/>
              <a:t>8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0688" y="703263"/>
            <a:ext cx="6237287" cy="3509962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  <p:sp>
        <p:nvSpPr>
          <p:cNvPr id="16384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1897" indent="-277653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0611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54855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99100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43343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8758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31832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7607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latin typeface="Arial" pitchFamily="34" charset="0"/>
              </a:rPr>
              <a:t>Preparing Effective Proposals by Capital Edge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342408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E0C9E0-A1E9-4A80-9525-7452F4F9E2E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56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1897" indent="-277653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0611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54855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99100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43343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8758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31832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7607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D14991-2E83-4B67-B94C-9B956A3AEB66}" type="slidenum">
              <a:rPr lang="en-US" sz="1200">
                <a:latin typeface="Arial" pitchFamily="34" charset="0"/>
              </a:rPr>
              <a:pPr eaLnBrk="1" hangingPunct="1"/>
              <a:t>11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0688" y="703263"/>
            <a:ext cx="6237287" cy="3509962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  <p:sp>
        <p:nvSpPr>
          <p:cNvPr id="16384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1897" indent="-277653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0611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54855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99100" indent="-222122" defTabSz="93939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43343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8758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31832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76077" indent="-222122" defTabSz="93939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latin typeface="Arial" pitchFamily="34" charset="0"/>
              </a:rPr>
              <a:t>Preparing Effective Proposals by Capital Edge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303185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3"/>
            <a:ext cx="10058400" cy="2593975"/>
          </a:xfrm>
        </p:spPr>
        <p:txBody>
          <a:bodyPr anchor="b"/>
          <a:lstStyle>
            <a:lvl1pPr>
              <a:defRPr sz="495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655C109-BC79-41D5-8F63-026C65AB6392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653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924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3954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1]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609600" y="978408"/>
            <a:ext cx="1097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0800000" flipV="1">
            <a:off x="9988061" y="5653924"/>
            <a:ext cx="3516504" cy="45133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9CEB5A9-3120-414D-81E2-4325FA7CE124}" type="slidenum">
              <a:rPr lang="en-US" smtClean="0">
                <a:solidFill>
                  <a:prstClr val="black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09600" y="530352"/>
            <a:ext cx="10972800" cy="6126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33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COV] 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530352"/>
            <a:ext cx="10972800" cy="6126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839200" y="6356351"/>
            <a:ext cx="2844800" cy="3651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9CEB5A9-3120-414D-81E2-4325FA7CE124}" type="slidenum">
              <a:rPr lang="en-US" smtClean="0">
                <a:solidFill>
                  <a:prstClr val="black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95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4" y="609600"/>
            <a:ext cx="983826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81623" y="2214563"/>
            <a:ext cx="10608735" cy="3881437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21549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>
            <a:extLst>
              <a:ext uri="{FF2B5EF4-FFF2-40B4-BE49-F238E27FC236}">
                <a16:creationId xmlns:a16="http://schemas.microsoft.com/office/drawing/2014/main" id="{F52C16F4-9536-4A17-ACA1-9A664C5FE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1350464" y="6562786"/>
            <a:ext cx="536737" cy="166199"/>
          </a:xfrm>
          <a:prstGeom prst="rect">
            <a:avLst/>
          </a:prstGeom>
        </p:spPr>
        <p:txBody>
          <a:bodyPr vert="horz" lIns="0" tIns="0" rIns="91440" bIns="0" rtlCol="0" anchor="ctr">
            <a:noAutofit/>
          </a:bodyPr>
          <a:lstStyle>
            <a:lvl1pPr>
              <a:defRPr lang="en-US" sz="1080" smtClean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algn="r"/>
            <a:fld id="{A1121D4A-0AE8-4773-B2D6-4F02EC4FBFF0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Body Content"/>
          <p:cNvSpPr>
            <a:spLocks noGrp="1"/>
          </p:cNvSpPr>
          <p:nvPr>
            <p:ph sz="quarter" idx="11"/>
          </p:nvPr>
        </p:nvSpPr>
        <p:spPr bwMode="gray">
          <a:xfrm>
            <a:off x="309034" y="832891"/>
            <a:ext cx="11578167" cy="5501712"/>
          </a:xfrm>
        </p:spPr>
        <p:txBody>
          <a:bodyPr/>
          <a:lstStyle>
            <a:lvl3pPr>
              <a:defRPr sz="1920"/>
            </a:lvl3pPr>
            <a:lvl4pPr>
              <a:defRPr sz="1680"/>
            </a:lvl4pPr>
            <a:lvl5pPr>
              <a:defRPr sz="144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309034" y="211984"/>
            <a:ext cx="11578167" cy="548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67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>
            <a:extLst>
              <a:ext uri="{FF2B5EF4-FFF2-40B4-BE49-F238E27FC236}">
                <a16:creationId xmlns:a16="http://schemas.microsoft.com/office/drawing/2014/main" id="{F52C16F4-9536-4A17-ACA1-9A664C5FE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1350464" y="6562786"/>
            <a:ext cx="536737" cy="166199"/>
          </a:xfrm>
          <a:prstGeom prst="rect">
            <a:avLst/>
          </a:prstGeom>
        </p:spPr>
        <p:txBody>
          <a:bodyPr vert="horz" lIns="0" tIns="0" rIns="91440" bIns="0" rtlCol="0" anchor="ctr">
            <a:noAutofit/>
          </a:bodyPr>
          <a:lstStyle>
            <a:lvl1pPr>
              <a:defRPr lang="en-US" sz="1080" smtClean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algn="r"/>
            <a:fld id="{A1121D4A-0AE8-4773-B2D6-4F02EC4FBFF0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Body Content"/>
          <p:cNvSpPr>
            <a:spLocks noGrp="1"/>
          </p:cNvSpPr>
          <p:nvPr>
            <p:ph sz="quarter" idx="11"/>
          </p:nvPr>
        </p:nvSpPr>
        <p:spPr bwMode="gray">
          <a:xfrm>
            <a:off x="309034" y="832891"/>
            <a:ext cx="11578167" cy="5501712"/>
          </a:xfrm>
        </p:spPr>
        <p:txBody>
          <a:bodyPr/>
          <a:lstStyle>
            <a:lvl3pPr>
              <a:defRPr sz="1920"/>
            </a:lvl3pPr>
            <a:lvl4pPr>
              <a:defRPr sz="1680"/>
            </a:lvl4pPr>
            <a:lvl5pPr>
              <a:defRPr sz="144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309034" y="211984"/>
            <a:ext cx="11578167" cy="548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87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>
            <a:extLst>
              <a:ext uri="{FF2B5EF4-FFF2-40B4-BE49-F238E27FC236}">
                <a16:creationId xmlns:a16="http://schemas.microsoft.com/office/drawing/2014/main" id="{F52C16F4-9536-4A17-ACA1-9A664C5FE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1350464" y="6562786"/>
            <a:ext cx="536737" cy="166199"/>
          </a:xfrm>
          <a:prstGeom prst="rect">
            <a:avLst/>
          </a:prstGeom>
        </p:spPr>
        <p:txBody>
          <a:bodyPr vert="horz" lIns="0" tIns="0" rIns="91440" bIns="0" rtlCol="0" anchor="ctr">
            <a:noAutofit/>
          </a:bodyPr>
          <a:lstStyle>
            <a:lvl1pPr>
              <a:defRPr lang="en-US" sz="1080" smtClean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algn="r"/>
            <a:fld id="{A1121D4A-0AE8-4773-B2D6-4F02EC4FBFF0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Body Content"/>
          <p:cNvSpPr>
            <a:spLocks noGrp="1"/>
          </p:cNvSpPr>
          <p:nvPr>
            <p:ph sz="quarter" idx="11"/>
          </p:nvPr>
        </p:nvSpPr>
        <p:spPr bwMode="gray">
          <a:xfrm>
            <a:off x="309034" y="832891"/>
            <a:ext cx="11578167" cy="5501712"/>
          </a:xfrm>
        </p:spPr>
        <p:txBody>
          <a:bodyPr/>
          <a:lstStyle>
            <a:lvl3pPr>
              <a:defRPr sz="1920"/>
            </a:lvl3pPr>
            <a:lvl4pPr>
              <a:defRPr sz="1680"/>
            </a:lvl4pPr>
            <a:lvl5pPr>
              <a:defRPr sz="144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309034" y="211984"/>
            <a:ext cx="11578167" cy="548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23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>
            <a:extLst>
              <a:ext uri="{FF2B5EF4-FFF2-40B4-BE49-F238E27FC236}">
                <a16:creationId xmlns:a16="http://schemas.microsoft.com/office/drawing/2014/main" id="{F52C16F4-9536-4A17-ACA1-9A664C5FE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1350464" y="6562786"/>
            <a:ext cx="536737" cy="166199"/>
          </a:xfrm>
          <a:prstGeom prst="rect">
            <a:avLst/>
          </a:prstGeom>
        </p:spPr>
        <p:txBody>
          <a:bodyPr vert="horz" lIns="0" tIns="0" rIns="91440" bIns="0" rtlCol="0" anchor="ctr">
            <a:noAutofit/>
          </a:bodyPr>
          <a:lstStyle>
            <a:lvl1pPr>
              <a:defRPr lang="en-US" sz="1080" smtClean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algn="r"/>
            <a:fld id="{A1121D4A-0AE8-4773-B2D6-4F02EC4FBFF0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Body Content"/>
          <p:cNvSpPr>
            <a:spLocks noGrp="1"/>
          </p:cNvSpPr>
          <p:nvPr>
            <p:ph sz="quarter" idx="11"/>
          </p:nvPr>
        </p:nvSpPr>
        <p:spPr bwMode="gray">
          <a:xfrm>
            <a:off x="309034" y="832891"/>
            <a:ext cx="11578167" cy="5501712"/>
          </a:xfrm>
        </p:spPr>
        <p:txBody>
          <a:bodyPr/>
          <a:lstStyle>
            <a:lvl3pPr>
              <a:defRPr sz="1920"/>
            </a:lvl3pPr>
            <a:lvl4pPr>
              <a:defRPr sz="1680"/>
            </a:lvl4pPr>
            <a:lvl5pPr>
              <a:defRPr sz="144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309034" y="211984"/>
            <a:ext cx="11578167" cy="548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4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914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5486400"/>
            <a:ext cx="10212916" cy="1168400"/>
          </a:xfrm>
        </p:spPr>
        <p:txBody>
          <a:bodyPr anchor="t"/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6" y="3852863"/>
            <a:ext cx="8180916" cy="163353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227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201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202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852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056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165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1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137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165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60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35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9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0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2" y="6411863"/>
            <a:ext cx="1399207" cy="446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C21FC96-45B2-F46D-2A2B-F337487C0196}"/>
              </a:ext>
            </a:extLst>
          </p:cNvPr>
          <p:cNvSpPr txBox="1"/>
          <p:nvPr userDrawn="1"/>
        </p:nvSpPr>
        <p:spPr>
          <a:xfrm>
            <a:off x="1500809" y="649813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&amp;</a:t>
            </a:r>
          </a:p>
        </p:txBody>
      </p:sp>
      <p:pic>
        <p:nvPicPr>
          <p:cNvPr id="12" name="Picture 11" descr="A blue and white sign&#10;&#10;Description automatically generated with medium confidence">
            <a:extLst>
              <a:ext uri="{FF2B5EF4-FFF2-40B4-BE49-F238E27FC236}">
                <a16:creationId xmlns:a16="http://schemas.microsoft.com/office/drawing/2014/main" id="{A0F904CD-50FA-7605-DC6A-870C9B66D5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42"/>
          <a:stretch/>
        </p:blipFill>
        <p:spPr bwMode="auto">
          <a:xfrm>
            <a:off x="1920826" y="6383675"/>
            <a:ext cx="1901918" cy="4703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7159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25" r:id="rId17"/>
    <p:sldLayoutId id="2147483726" r:id="rId18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3450" kern="1200" cap="none" spc="-75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bliccontractinginstitute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jp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231" y="959306"/>
            <a:ext cx="3126088" cy="106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0" y="5611813"/>
            <a:ext cx="1126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hlinkClick r:id="rId4"/>
              </a:rPr>
              <a:t>www.publiccontractinginstitute.com</a:t>
            </a:r>
            <a:endParaRPr lang="en-US" altLang="en-US" dirty="0"/>
          </a:p>
          <a:p>
            <a:pPr algn="ctr" eaLnBrk="1" hangingPunct="1"/>
            <a:r>
              <a:rPr lang="en-US" altLang="en-US" dirty="0"/>
              <a:t>1-202-775-7240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D9107-5E1D-4EB0-9B28-85D424862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00200"/>
            <a:ext cx="10160000" cy="4800600"/>
          </a:xfrm>
        </p:spPr>
        <p:txBody>
          <a:bodyPr/>
          <a:lstStyle/>
          <a:p>
            <a:pPr algn="ctr"/>
            <a:endParaRPr lang="en-US" b="1" i="1" dirty="0"/>
          </a:p>
          <a:p>
            <a:pPr algn="ctr"/>
            <a:endParaRPr lang="en-US" b="1" i="1" dirty="0"/>
          </a:p>
          <a:p>
            <a:pPr algn="ctr"/>
            <a:r>
              <a:rPr lang="en-US" sz="3450" spc="-75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GovCon</a:t>
            </a:r>
            <a:r>
              <a:rPr lang="en-US" sz="3450" spc="-75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101: Roles &amp; Responsibilities In Government Contracting</a:t>
            </a:r>
          </a:p>
          <a:p>
            <a:pPr algn="ctr"/>
            <a:endParaRPr lang="en-US" b="1" i="1" dirty="0"/>
          </a:p>
          <a:p>
            <a:pPr algn="ctr"/>
            <a:r>
              <a:rPr lang="en-US" b="1" i="1" dirty="0"/>
              <a:t>Seminar Presenter:</a:t>
            </a:r>
          </a:p>
          <a:p>
            <a:pPr algn="ctr"/>
            <a:r>
              <a:rPr lang="en-US" b="1" i="1" dirty="0"/>
              <a:t>Rick “A to Z” Agopsowicz</a:t>
            </a:r>
          </a:p>
          <a:p>
            <a:pPr algn="ctr"/>
            <a:r>
              <a:rPr lang="en-US" b="1" i="1" dirty="0"/>
              <a:t>Executive Vice President, Program Execution</a:t>
            </a:r>
          </a:p>
          <a:p>
            <a:pPr algn="ctr"/>
            <a:r>
              <a:rPr lang="en-US" b="1" i="1" dirty="0"/>
              <a:t>CorVantage, LLC.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7A879-4AF8-4771-AC0A-A42D256966F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59315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A310F7-C0CC-4D1F-BC2D-25340F79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GovCon</a:t>
            </a:r>
            <a:r>
              <a:rPr lang="en-US" dirty="0"/>
              <a:t> 101: Roles &amp; Responsibilities in Government Contracting -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1C997D-F336-4EA6-9C79-9F32DC42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Government Acquisition Process</a:t>
            </a:r>
          </a:p>
          <a:p>
            <a:pPr lvl="1"/>
            <a:r>
              <a:rPr lang="en-US" sz="3450" dirty="0"/>
              <a:t>Pre-Award Activities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Determining and Validating Need &amp; Procurement Planning</a:t>
            </a:r>
          </a:p>
          <a:p>
            <a:pPr lvl="2"/>
            <a:r>
              <a:rPr lang="en-US" sz="3050" dirty="0"/>
              <a:t>Conducting The Acquisition</a:t>
            </a:r>
          </a:p>
          <a:p>
            <a:pPr lvl="1"/>
            <a:r>
              <a:rPr lang="en-US" sz="3450" dirty="0">
                <a:solidFill>
                  <a:schemeClr val="bg1">
                    <a:lumMod val="75000"/>
                  </a:schemeClr>
                </a:solidFill>
              </a:rPr>
              <a:t>Post Award Program Execution</a:t>
            </a:r>
          </a:p>
          <a:p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Roles &amp; Organization Responsibilities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General Government Acquisition Functional Workforce Areas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Roles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Support Organizations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1AB2-7092-4B26-8F1D-14D98727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6DC4-4BB9-430C-B96D-24064AD278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56690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Acquisition Process</a:t>
            </a:r>
            <a:br>
              <a:rPr lang="en-US" dirty="0"/>
            </a:br>
            <a:r>
              <a:rPr lang="en-US" sz="2000" dirty="0"/>
              <a:t>Conducting The Acquisition</a:t>
            </a:r>
            <a:endParaRPr lang="en-US" sz="2000" i="1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E03170C-2239-7507-E821-4A8FCF4D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8E71-356C-3A46-88DA-2E4E2148B7E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048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170" y="1417638"/>
            <a:ext cx="8878860" cy="465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72F6743-AF0D-DE97-6EA7-1721FEDC361D}"/>
              </a:ext>
            </a:extLst>
          </p:cNvPr>
          <p:cNvSpPr/>
          <p:nvPr/>
        </p:nvSpPr>
        <p:spPr>
          <a:xfrm>
            <a:off x="1063690" y="1296956"/>
            <a:ext cx="9321281" cy="2220686"/>
          </a:xfrm>
          <a:prstGeom prst="rect">
            <a:avLst/>
          </a:prstGeom>
          <a:solidFill>
            <a:schemeClr val="bg1">
              <a:lumMod val="75000"/>
              <a:alpha val="34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>
                    <a:lumMod val="65000"/>
                  </a:schemeClr>
                </a:solidFill>
              </a:rPr>
              <a:t>Determining and Validating the Need &amp; Procurement Planning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AD8176-A377-6AAB-801C-EEEE7FE59691}"/>
              </a:ext>
            </a:extLst>
          </p:cNvPr>
          <p:cNvSpPr/>
          <p:nvPr/>
        </p:nvSpPr>
        <p:spPr>
          <a:xfrm>
            <a:off x="1063690" y="3626394"/>
            <a:ext cx="6260219" cy="2562508"/>
          </a:xfrm>
          <a:prstGeom prst="rect">
            <a:avLst/>
          </a:prstGeom>
          <a:solidFill>
            <a:schemeClr val="tx2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b="1" dirty="0">
                <a:solidFill>
                  <a:srgbClr val="0005E6"/>
                </a:solidFill>
              </a:rPr>
              <a:t>Conducting The Acquisition   </a:t>
            </a:r>
            <a:endParaRPr lang="en-US" b="1" dirty="0">
              <a:solidFill>
                <a:srgbClr val="0005E6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94D785-1096-DDD8-B1C4-65BFC3F85D59}"/>
              </a:ext>
            </a:extLst>
          </p:cNvPr>
          <p:cNvSpPr/>
          <p:nvPr/>
        </p:nvSpPr>
        <p:spPr>
          <a:xfrm>
            <a:off x="7323909" y="3626394"/>
            <a:ext cx="3056709" cy="1398452"/>
          </a:xfrm>
          <a:prstGeom prst="rect">
            <a:avLst/>
          </a:prstGeom>
          <a:solidFill>
            <a:schemeClr val="tx2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9543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3781-8236-64F5-0CAD-73602E05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Basics</a:t>
            </a:r>
            <a:br>
              <a:rPr lang="en-US" dirty="0"/>
            </a:br>
            <a:r>
              <a:rPr lang="en-US" sz="2000" i="1" dirty="0"/>
              <a:t>Applies to both products and services, developmental, commercial, hybrid/custom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E036C3-B138-5955-EB03-CDB2C5F6A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536191"/>
            <a:ext cx="4876800" cy="483848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Request for Proposal (RFP)</a:t>
            </a:r>
          </a:p>
          <a:p>
            <a:pPr lvl="3"/>
            <a:r>
              <a:rPr lang="en-US" dirty="0"/>
              <a:t>Request for Offering (RFO), Request for Quote (RFQ), Invitation for Bid (IFB), etc.</a:t>
            </a:r>
          </a:p>
          <a:p>
            <a:pPr lvl="1"/>
            <a:r>
              <a:rPr lang="en-US" dirty="0"/>
              <a:t>Sections A-I</a:t>
            </a:r>
          </a:p>
          <a:p>
            <a:pPr lvl="1"/>
            <a:r>
              <a:rPr lang="en-US" dirty="0"/>
              <a:t>Industry Days (before and after DRFP)</a:t>
            </a:r>
          </a:p>
          <a:p>
            <a:pPr lvl="2"/>
            <a:r>
              <a:rPr lang="en-US" dirty="0"/>
              <a:t>Inclusive of Q&amp;A and One-0n-Ones</a:t>
            </a:r>
          </a:p>
          <a:p>
            <a:pPr lvl="1"/>
            <a:r>
              <a:rPr lang="en-US" dirty="0"/>
              <a:t>Draft RFP (DRFP)</a:t>
            </a:r>
          </a:p>
          <a:p>
            <a:pPr lvl="2"/>
            <a:r>
              <a:rPr lang="en-US" dirty="0"/>
              <a:t>May be segmented</a:t>
            </a:r>
          </a:p>
          <a:p>
            <a:pPr lvl="3"/>
            <a:r>
              <a:rPr lang="en-US" dirty="0"/>
              <a:t>Full RFP is 13 Sections</a:t>
            </a:r>
          </a:p>
          <a:p>
            <a:pPr lvl="2"/>
            <a:r>
              <a:rPr lang="en-US" dirty="0"/>
              <a:t>Q&amp;A Periods</a:t>
            </a:r>
          </a:p>
          <a:p>
            <a:pPr lvl="1"/>
            <a:r>
              <a:rPr lang="en-US" dirty="0"/>
              <a:t>Full RFP issued (e.g., SAM.gov)</a:t>
            </a:r>
          </a:p>
          <a:p>
            <a:pPr lvl="2"/>
            <a:r>
              <a:rPr lang="en-US" dirty="0"/>
              <a:t>Designated POCs in Contract Shop</a:t>
            </a:r>
          </a:p>
          <a:p>
            <a:pPr lvl="1"/>
            <a:endParaRPr lang="en-US" dirty="0"/>
          </a:p>
          <a:p>
            <a:r>
              <a:rPr lang="en-US" b="1" dirty="0"/>
              <a:t>Proposal</a:t>
            </a:r>
          </a:p>
          <a:p>
            <a:pPr lvl="1"/>
            <a:r>
              <a:rPr lang="en-US" dirty="0"/>
              <a:t>Details beyond scope of 75-minute class (but available)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72FE6C-1809-FE46-ABD3-56F4A21F4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2800" y="1536191"/>
            <a:ext cx="4876800" cy="483848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Proposal Evaluation</a:t>
            </a:r>
          </a:p>
          <a:p>
            <a:pPr lvl="1"/>
            <a:r>
              <a:rPr lang="en-US" dirty="0"/>
              <a:t>Source Selection Evaluation Team (SSET)</a:t>
            </a:r>
          </a:p>
          <a:p>
            <a:pPr lvl="2"/>
            <a:r>
              <a:rPr lang="en-US" dirty="0"/>
              <a:t>Technical, Management, Functional, Cost, etc. Sub teams</a:t>
            </a:r>
          </a:p>
          <a:p>
            <a:pPr lvl="2"/>
            <a:r>
              <a:rPr lang="en-US" dirty="0"/>
              <a:t>“Action Officer” Level, SMEs, SETA, A&amp;AS</a:t>
            </a:r>
          </a:p>
          <a:p>
            <a:pPr lvl="3"/>
            <a:r>
              <a:rPr lang="en-US" dirty="0"/>
              <a:t>e.g., O-1 to O-4, GS 9/11 to GS-14</a:t>
            </a:r>
          </a:p>
          <a:p>
            <a:pPr lvl="1"/>
            <a:r>
              <a:rPr lang="en-US" dirty="0"/>
              <a:t>Source Selection Advisory Team (SSAT) (O5/O6, GS-14/15)</a:t>
            </a:r>
          </a:p>
          <a:p>
            <a:pPr lvl="1"/>
            <a:r>
              <a:rPr lang="en-US" dirty="0"/>
              <a:t>Source Selection Authority</a:t>
            </a:r>
          </a:p>
          <a:p>
            <a:pPr lvl="2"/>
            <a:r>
              <a:rPr lang="en-US" dirty="0"/>
              <a:t>Major contracts are Flag Level Military or Civil Service</a:t>
            </a:r>
          </a:p>
          <a:p>
            <a:pPr lvl="2"/>
            <a:r>
              <a:rPr lang="en-US" dirty="0"/>
              <a:t>Some limited below that, some limited at CO level</a:t>
            </a:r>
          </a:p>
          <a:p>
            <a:pPr lvl="1"/>
            <a:r>
              <a:rPr lang="en-US" dirty="0"/>
              <a:t>Discussions, Final Proposal Revision, Final Source Selection Decision, Announcements</a:t>
            </a:r>
          </a:p>
          <a:p>
            <a:pPr lvl="1"/>
            <a:r>
              <a:rPr lang="en-US" dirty="0"/>
              <a:t>See Key Roles</a:t>
            </a:r>
          </a:p>
          <a:p>
            <a:pPr lvl="1"/>
            <a:endParaRPr lang="en-US" dirty="0"/>
          </a:p>
          <a:p>
            <a:r>
              <a:rPr lang="en-US" b="1" dirty="0"/>
              <a:t>Negotiation &amp; Award</a:t>
            </a:r>
          </a:p>
          <a:p>
            <a:pPr lvl="1"/>
            <a:r>
              <a:rPr lang="en-US" dirty="0"/>
              <a:t>Can be COR and CO Team, likely PM +</a:t>
            </a:r>
          </a:p>
          <a:p>
            <a:pPr lvl="1"/>
            <a:r>
              <a:rPr lang="en-US" dirty="0"/>
              <a:t>Can be a few hours to much longer</a:t>
            </a:r>
          </a:p>
          <a:p>
            <a:pPr lvl="1"/>
            <a:r>
              <a:rPr lang="en-US" dirty="0"/>
              <a:t>See Key Roles</a:t>
            </a:r>
          </a:p>
          <a:p>
            <a:endParaRPr lang="en-US" b="1" dirty="0"/>
          </a:p>
          <a:p>
            <a:r>
              <a:rPr lang="en-US" b="1" dirty="0"/>
              <a:t>Protests</a:t>
            </a:r>
          </a:p>
          <a:p>
            <a:pPr lvl="1"/>
            <a:r>
              <a:rPr lang="en-US" dirty="0"/>
              <a:t>Protests before submission date, and after notification of a loss (10 days)</a:t>
            </a:r>
          </a:p>
          <a:p>
            <a:pPr lvl="2"/>
            <a:r>
              <a:rPr lang="en-US" dirty="0"/>
              <a:t>More on this in Supporting Organizations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D282A-5339-331E-4743-0351A668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F624-EF7D-4C13-BC9C-04C70F8E92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352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A310F7-C0CC-4D1F-BC2D-25340F79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GovCon</a:t>
            </a:r>
            <a:r>
              <a:rPr lang="en-US" dirty="0"/>
              <a:t> 101: Roles &amp; Responsibilities in Government Contracting -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1C997D-F336-4EA6-9C79-9F32DC42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Government Acquisition Process</a:t>
            </a:r>
          </a:p>
          <a:p>
            <a:pPr lvl="1"/>
            <a:r>
              <a:rPr lang="en-US" sz="3450" dirty="0">
                <a:solidFill>
                  <a:schemeClr val="bg1">
                    <a:lumMod val="75000"/>
                  </a:schemeClr>
                </a:solidFill>
              </a:rPr>
              <a:t>Pre-Award Activities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Determining and Validating Need &amp; Procurement Planning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Conducting The Acquisition</a:t>
            </a:r>
          </a:p>
          <a:p>
            <a:pPr lvl="1"/>
            <a:r>
              <a:rPr lang="en-US" sz="3450" dirty="0"/>
              <a:t>Post Award Program Execution</a:t>
            </a:r>
          </a:p>
          <a:p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Roles &amp; Organization Responsibilities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General Government Acquisition Functional Workforce Areas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Roles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Support Organizations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1AB2-7092-4B26-8F1D-14D98727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6DC4-4BB9-430C-B96D-24064AD2780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87674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Acquisition Process</a:t>
            </a:r>
            <a:br>
              <a:rPr lang="en-US" dirty="0"/>
            </a:br>
            <a:r>
              <a:rPr lang="en-US" sz="2000" i="1" dirty="0"/>
              <a:t>Post Award Program Execution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E03170C-2239-7507-E821-4A8FCF4D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8E71-356C-3A46-88DA-2E4E2148B7E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048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170" y="1417638"/>
            <a:ext cx="8878860" cy="465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72F6743-AF0D-DE97-6EA7-1721FEDC361D}"/>
              </a:ext>
            </a:extLst>
          </p:cNvPr>
          <p:cNvSpPr/>
          <p:nvPr/>
        </p:nvSpPr>
        <p:spPr>
          <a:xfrm>
            <a:off x="1063690" y="1296956"/>
            <a:ext cx="9321281" cy="2220686"/>
          </a:xfrm>
          <a:prstGeom prst="rect">
            <a:avLst/>
          </a:prstGeom>
          <a:solidFill>
            <a:schemeClr val="bg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>
                    <a:lumMod val="65000"/>
                  </a:schemeClr>
                </a:solidFill>
              </a:rPr>
              <a:t>Determining and Validating the Need &amp; Procurement Planning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AD8176-A377-6AAB-801C-EEEE7FE59691}"/>
              </a:ext>
            </a:extLst>
          </p:cNvPr>
          <p:cNvSpPr/>
          <p:nvPr/>
        </p:nvSpPr>
        <p:spPr>
          <a:xfrm>
            <a:off x="1063690" y="3626394"/>
            <a:ext cx="6260219" cy="2562508"/>
          </a:xfrm>
          <a:prstGeom prst="rect">
            <a:avLst/>
          </a:prstGeom>
          <a:solidFill>
            <a:schemeClr val="bg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Conducting The Acquisition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94D785-1096-DDD8-B1C4-65BFC3F85D59}"/>
              </a:ext>
            </a:extLst>
          </p:cNvPr>
          <p:cNvSpPr/>
          <p:nvPr/>
        </p:nvSpPr>
        <p:spPr>
          <a:xfrm>
            <a:off x="7323909" y="3626393"/>
            <a:ext cx="3056709" cy="1271045"/>
          </a:xfrm>
          <a:prstGeom prst="rect">
            <a:avLst/>
          </a:prstGeom>
          <a:solidFill>
            <a:schemeClr val="bg1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EF09BB-D802-E834-5B71-B6640702EF58}"/>
              </a:ext>
            </a:extLst>
          </p:cNvPr>
          <p:cNvSpPr/>
          <p:nvPr/>
        </p:nvSpPr>
        <p:spPr>
          <a:xfrm>
            <a:off x="7323908" y="4897439"/>
            <a:ext cx="3056709" cy="1291463"/>
          </a:xfrm>
          <a:prstGeom prst="rect">
            <a:avLst/>
          </a:prstGeom>
          <a:solidFill>
            <a:schemeClr val="tx2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rgbClr val="0005E6"/>
                </a:solidFill>
              </a:rPr>
              <a:t>Program Execution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9DE68165-2288-3503-F322-CDCF21792855}"/>
              </a:ext>
            </a:extLst>
          </p:cNvPr>
          <p:cNvSpPr/>
          <p:nvPr/>
        </p:nvSpPr>
        <p:spPr>
          <a:xfrm>
            <a:off x="10206446" y="2333897"/>
            <a:ext cx="2032235" cy="2002971"/>
          </a:xfrm>
          <a:prstGeom prst="wedgeRoundRectCallout">
            <a:avLst>
              <a:gd name="adj1" fmla="val -72794"/>
              <a:gd name="adj2" fmla="val 105791"/>
              <a:gd name="adj3" fmla="val 16667"/>
            </a:avLst>
          </a:prstGeom>
          <a:solidFill>
            <a:srgbClr val="D3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>
                <a:solidFill>
                  <a:srgbClr val="0005E6"/>
                </a:solidFill>
              </a:rPr>
              <a:t>Very</a:t>
            </a:r>
            <a:r>
              <a:rPr lang="en-US" sz="1400" dirty="0">
                <a:solidFill>
                  <a:srgbClr val="0005E6"/>
                </a:solidFill>
              </a:rPr>
              <a:t> specific to program scope, type (services, supplies, product development, etc.), contract type, value, oversight, etc. Some coverage in next section</a:t>
            </a:r>
          </a:p>
        </p:txBody>
      </p:sp>
    </p:spTree>
    <p:extLst>
      <p:ext uri="{BB962C8B-B14F-4D97-AF65-F5344CB8AC3E}">
        <p14:creationId xmlns:p14="http://schemas.microsoft.com/office/powerpoint/2010/main" val="8978260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A310F7-C0CC-4D1F-BC2D-25340F79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GovCon</a:t>
            </a:r>
            <a:r>
              <a:rPr lang="en-US" dirty="0"/>
              <a:t> 101: Roles &amp; Responsibilities in Government Contracting -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1C997D-F336-4EA6-9C79-9F32DC42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Government Acquisition Process</a:t>
            </a:r>
          </a:p>
          <a:p>
            <a:pPr lvl="1"/>
            <a:r>
              <a:rPr lang="en-US" sz="3450" dirty="0">
                <a:solidFill>
                  <a:schemeClr val="bg1">
                    <a:lumMod val="75000"/>
                  </a:schemeClr>
                </a:solidFill>
              </a:rPr>
              <a:t>Pre-Award Activities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Determining and Validating Need &amp; Procurement Planning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Conducting The Acquisition</a:t>
            </a:r>
          </a:p>
          <a:p>
            <a:pPr lvl="1"/>
            <a:r>
              <a:rPr lang="en-US" sz="3450" dirty="0">
                <a:solidFill>
                  <a:schemeClr val="bg1">
                    <a:lumMod val="75000"/>
                  </a:schemeClr>
                </a:solidFill>
              </a:rPr>
              <a:t>Post Award Program Execution</a:t>
            </a:r>
          </a:p>
          <a:p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600" dirty="0"/>
              <a:t>Roles &amp; Organization Responsibilities</a:t>
            </a:r>
          </a:p>
          <a:p>
            <a:pPr lvl="1"/>
            <a:r>
              <a:rPr lang="en-US" sz="3500" dirty="0"/>
              <a:t>General Government Acquisition Functional Workforce Areas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Roles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Support Organizations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1AB2-7092-4B26-8F1D-14D98727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6DC4-4BB9-430C-B96D-24064AD2780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47468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3781-8236-64F5-0CAD-73602E05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Government Acquisition Functional Workforce Areas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F136B5-4055-20FB-FF96-FBCBDAB5B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536191"/>
            <a:ext cx="4876800" cy="494161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Auditing</a:t>
            </a:r>
          </a:p>
          <a:p>
            <a:pPr lvl="1"/>
            <a:r>
              <a:rPr lang="en-US" dirty="0"/>
              <a:t>$700 billion in FY 2022 of contracted support</a:t>
            </a:r>
          </a:p>
          <a:p>
            <a:pPr lvl="1"/>
            <a:r>
              <a:rPr lang="en-US" dirty="0"/>
              <a:t>Auditing professionals keep costs fair and reasonable for the taxpayer</a:t>
            </a:r>
          </a:p>
          <a:p>
            <a:pPr lvl="1"/>
            <a:endParaRPr lang="en-US" dirty="0"/>
          </a:p>
          <a:p>
            <a:r>
              <a:rPr lang="en-US" b="1" dirty="0"/>
              <a:t>Business – Financial Management &amp; Cost Estimating</a:t>
            </a:r>
          </a:p>
          <a:p>
            <a:pPr lvl="1"/>
            <a:r>
              <a:rPr lang="en-US" dirty="0"/>
              <a:t>Advisors to acquisition decision makers, responsible for financial planning, formulation and budgeting, budget analysis and execution, and cost estimating for a variety of Government programs</a:t>
            </a:r>
          </a:p>
          <a:p>
            <a:pPr lvl="1"/>
            <a:endParaRPr lang="en-US" dirty="0"/>
          </a:p>
          <a:p>
            <a:r>
              <a:rPr lang="en-US" b="1" dirty="0"/>
              <a:t>Contracting</a:t>
            </a:r>
          </a:p>
          <a:p>
            <a:pPr lvl="1"/>
            <a:r>
              <a:rPr lang="en-US" dirty="0"/>
              <a:t>Negotiates the best deal for the Agency while demonstrating prudent stewardship of taxpayer dollars. </a:t>
            </a:r>
          </a:p>
          <a:p>
            <a:pPr lvl="1"/>
            <a:r>
              <a:rPr lang="en-US" dirty="0"/>
              <a:t>Responsible to instill fairness and integrity in the acquisition process and serve as an overall business advisor to Agency teams</a:t>
            </a:r>
          </a:p>
          <a:p>
            <a:pPr lvl="1"/>
            <a:endParaRPr lang="en-US" dirty="0"/>
          </a:p>
          <a:p>
            <a:r>
              <a:rPr lang="en-US" dirty="0"/>
              <a:t>. </a:t>
            </a:r>
            <a:r>
              <a:rPr lang="en-US" b="1" dirty="0"/>
              <a:t>Engineering &amp; Technical Management</a:t>
            </a:r>
          </a:p>
          <a:p>
            <a:pPr lvl="1"/>
            <a:r>
              <a:rPr lang="en-US" dirty="0"/>
              <a:t>Key role in developing, fielding, and sustaining Agency systems &amp; services and ensuring products and services are delivered on time, perform as expected, and are cost-effective</a:t>
            </a:r>
          </a:p>
          <a:p>
            <a:pPr lvl="1"/>
            <a:r>
              <a:rPr lang="en-US" dirty="0"/>
              <a:t>Requires developing and implementing solutions with an integrated technical approach across the total life-cycle to satisfy stakeholder need including production planning and systematically examining producibility for systems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63756B-5D9E-EFE9-9315-9AD4EBE9D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2800" y="1536191"/>
            <a:ext cx="4876800" cy="494161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Life-Cycle Logistics</a:t>
            </a:r>
          </a:p>
          <a:p>
            <a:pPr lvl="1"/>
            <a:r>
              <a:rPr lang="en-US" dirty="0"/>
              <a:t>Spans the system life cycle, encompassing acquisition and sustainment activities, and includes responsibility for planning, developing, implementing, and overseeing effective and affordable product-support strategies for Agency systems</a:t>
            </a:r>
          </a:p>
          <a:p>
            <a:pPr lvl="1"/>
            <a:endParaRPr lang="en-US" dirty="0"/>
          </a:p>
          <a:p>
            <a:r>
              <a:rPr lang="en-US" b="1" dirty="0"/>
              <a:t>Program Management</a:t>
            </a:r>
          </a:p>
          <a:p>
            <a:pPr lvl="1"/>
            <a:r>
              <a:rPr lang="en-US" dirty="0"/>
              <a:t>Concerned with all functions of a program management office to accomplish program objectives for the development, production, deployment, and sustainment of systems and services to meet the user’s operational needs</a:t>
            </a:r>
          </a:p>
          <a:p>
            <a:pPr lvl="1"/>
            <a:endParaRPr lang="en-US" dirty="0"/>
          </a:p>
          <a:p>
            <a:r>
              <a:rPr lang="en-US" b="1" dirty="0"/>
              <a:t>Test &amp; Evaluation</a:t>
            </a:r>
          </a:p>
          <a:p>
            <a:pPr lvl="1"/>
            <a:r>
              <a:rPr lang="en-US" dirty="0"/>
              <a:t>T&amp;E is a critical part of an Agency acquisition process. Responsible to develop, optimize, execute and evaluate the testing of systems (and services as needed) performance, interoperability, reliability, maintainability and cybersecurity. </a:t>
            </a:r>
          </a:p>
          <a:p>
            <a:pPr lvl="1"/>
            <a:r>
              <a:rPr lang="en-US" dirty="0"/>
              <a:t>Provide the Agency unbiased information to support and inform design improvements, production and fielding decisions</a:t>
            </a:r>
          </a:p>
          <a:p>
            <a:endParaRPr lang="en-US" dirty="0"/>
          </a:p>
          <a:p>
            <a:r>
              <a:rPr lang="en-US" b="1" dirty="0"/>
              <a:t>Users / Supported Organizations</a:t>
            </a:r>
          </a:p>
          <a:p>
            <a:pPr lvl="1"/>
            <a:r>
              <a:rPr lang="en-US" dirty="0"/>
              <a:t>The user or supported organization where they system or service provides the ability to the Government enabling mission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D282A-5339-331E-4743-0351A668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F624-EF7D-4C13-BC9C-04C70F8E92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64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A310F7-C0CC-4D1F-BC2D-25340F79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GovCon</a:t>
            </a:r>
            <a:r>
              <a:rPr lang="en-US" dirty="0"/>
              <a:t> 101: Roles &amp; Responsibilities in Government Contracting -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1C997D-F336-4EA6-9C79-9F32DC42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Government Acquisition Process</a:t>
            </a:r>
          </a:p>
          <a:p>
            <a:pPr lvl="1"/>
            <a:r>
              <a:rPr lang="en-US" sz="3450" dirty="0">
                <a:solidFill>
                  <a:schemeClr val="bg1">
                    <a:lumMod val="75000"/>
                  </a:schemeClr>
                </a:solidFill>
              </a:rPr>
              <a:t>Pre-Award Activities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Determining and Validating Need &amp; Procurement Planning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Conducting The Acquisition</a:t>
            </a:r>
          </a:p>
          <a:p>
            <a:pPr lvl="1"/>
            <a:r>
              <a:rPr lang="en-US" sz="3450" dirty="0">
                <a:solidFill>
                  <a:schemeClr val="bg1">
                    <a:lumMod val="75000"/>
                  </a:schemeClr>
                </a:solidFill>
              </a:rPr>
              <a:t>Post Award Program Execution</a:t>
            </a:r>
          </a:p>
          <a:p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600" dirty="0"/>
              <a:t>Roles &amp; Organization Responsibilities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General Government Acquisition Functional Workforce Areas</a:t>
            </a:r>
          </a:p>
          <a:p>
            <a:pPr lvl="1"/>
            <a:r>
              <a:rPr lang="en-US" sz="3500" dirty="0"/>
              <a:t>Key Roles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Support Organizations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1AB2-7092-4B26-8F1D-14D98727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6DC4-4BB9-430C-B96D-24064AD2780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53034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3781-8236-64F5-0CAD-73602E05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Roles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F136B5-4055-20FB-FF96-FBCBDAB5B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54912"/>
            <a:ext cx="4876800" cy="4917896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Various Agency Executives</a:t>
            </a:r>
          </a:p>
          <a:p>
            <a:pPr lvl="1"/>
            <a:r>
              <a:rPr lang="en-US" dirty="0"/>
              <a:t>E.g., Senior Acquisition Executive, Program Executive Officer, etc.</a:t>
            </a:r>
          </a:p>
          <a:p>
            <a:pPr lvl="1"/>
            <a:endParaRPr lang="en-US" dirty="0"/>
          </a:p>
          <a:p>
            <a:r>
              <a:rPr lang="en-US" b="1" dirty="0"/>
              <a:t>Program Manager</a:t>
            </a:r>
          </a:p>
          <a:p>
            <a:pPr lvl="1"/>
            <a:r>
              <a:rPr lang="en-US" dirty="0"/>
              <a:t>Acquisition team lead to execute the Acquisition Plan</a:t>
            </a:r>
          </a:p>
          <a:p>
            <a:pPr lvl="1"/>
            <a:r>
              <a:rPr lang="en-US" dirty="0"/>
              <a:t>Other: Team Lead on SOW/PWS, control requirements, schedule, market research, COR (nomination), cost estimating, budgeting, program formulation, principal technical expert </a:t>
            </a:r>
          </a:p>
          <a:p>
            <a:pPr lvl="1"/>
            <a:endParaRPr lang="en-US" dirty="0"/>
          </a:p>
          <a:p>
            <a:r>
              <a:rPr lang="en-US" b="1" dirty="0"/>
              <a:t>Contracting Officer</a:t>
            </a:r>
          </a:p>
          <a:p>
            <a:pPr lvl="1"/>
            <a:r>
              <a:rPr lang="en-US" dirty="0"/>
              <a:t>Warranted, responsible for performing all relevant contract functions – principal business advisor and agent for the government (developing business strategy, solicitation, conducting source selection, administrate resulting contract)</a:t>
            </a:r>
          </a:p>
          <a:p>
            <a:pPr lvl="1"/>
            <a:r>
              <a:rPr lang="en-US" dirty="0">
                <a:solidFill>
                  <a:srgbClr val="111921"/>
                </a:solidFill>
                <a:latin typeface="Open Sans" panose="020B0606030504020204" pitchFamily="34" charset="0"/>
              </a:rPr>
              <a:t>Types:</a:t>
            </a:r>
          </a:p>
          <a:p>
            <a:pPr lvl="2"/>
            <a:r>
              <a:rPr lang="en-US" dirty="0">
                <a:solidFill>
                  <a:srgbClr val="111921"/>
                </a:solidFill>
                <a:latin typeface="Open Sans" panose="020B0606030504020204" pitchFamily="34" charset="0"/>
              </a:rPr>
              <a:t>Procuring (not in FAR) “Buying Office” Contracting Officer (“PCO”)</a:t>
            </a:r>
          </a:p>
          <a:p>
            <a:pPr lvl="2"/>
            <a:r>
              <a:rPr lang="en-US" dirty="0">
                <a:solidFill>
                  <a:srgbClr val="111921"/>
                </a:solidFill>
                <a:latin typeface="Open Sans" panose="020B0606030504020204" pitchFamily="34" charset="0"/>
              </a:rPr>
              <a:t>Contract Administrative Office Contracting Officer (CAO), e.g., DCMA</a:t>
            </a:r>
          </a:p>
          <a:p>
            <a:pPr lvl="1"/>
            <a:r>
              <a:rPr lang="en-US" dirty="0"/>
              <a:t>Assists in requirements development and market research, advises on PWS and SOW</a:t>
            </a:r>
          </a:p>
          <a:p>
            <a:endParaRPr lang="en-US" dirty="0"/>
          </a:p>
          <a:p>
            <a:r>
              <a:rPr lang="en-US" b="1" dirty="0"/>
              <a:t>Contracting Officers Representative</a:t>
            </a:r>
          </a:p>
          <a:p>
            <a:pPr lvl="1"/>
            <a:r>
              <a:rPr lang="en-US" dirty="0"/>
              <a:t>Designated by the Contracting Officer</a:t>
            </a:r>
          </a:p>
          <a:p>
            <a:pPr lvl="1"/>
            <a:r>
              <a:rPr lang="en-US" dirty="0"/>
              <a:t>Delegated (by CO) specific authorities to conduct  technical or administrative functions to ensure Contractor provides quality products and services (e.g., DoD has a list of 59 potential COR tasks and duties)</a:t>
            </a:r>
          </a:p>
          <a:p>
            <a:pPr lvl="2"/>
            <a:r>
              <a:rPr lang="en-US" dirty="0"/>
              <a:t>“Eyes and ears of the CO”</a:t>
            </a:r>
          </a:p>
          <a:p>
            <a:pPr lvl="1"/>
            <a:r>
              <a:rPr lang="en-US" dirty="0"/>
              <a:t>A COR MAY NOT DO (e.g., Promise or authorize more work, work with Subs unless directed by Prime, divulge budget, grant deviations, increase funding, authorize funding expenditure, change </a:t>
            </a:r>
            <a:r>
              <a:rPr lang="en-US" dirty="0" err="1"/>
              <a:t>PoP</a:t>
            </a:r>
            <a:r>
              <a:rPr lang="en-US" dirty="0"/>
              <a:t>, authorize purchases, authorize GFI beyond what the contract designates, authorize subcontracting or consultants, approve travel above the contract, authorize overtime, issue stop work orders</a:t>
            </a:r>
          </a:p>
          <a:p>
            <a:pPr lvl="1"/>
            <a:endParaRPr lang="en-US" dirty="0"/>
          </a:p>
          <a:p>
            <a:pPr marL="85725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63756B-5D9E-EFE9-9315-9AD4EBE9D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2800" y="1454912"/>
            <a:ext cx="4876800" cy="4917896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Small Business Specialist</a:t>
            </a:r>
          </a:p>
          <a:p>
            <a:pPr lvl="1"/>
            <a:r>
              <a:rPr lang="en-US" dirty="0"/>
              <a:t>Principal advisor and advocate for small business engagement</a:t>
            </a:r>
          </a:p>
          <a:p>
            <a:pPr lvl="1"/>
            <a:r>
              <a:rPr lang="en-US" dirty="0"/>
              <a:t>Chief analyst on small business laws, regulations and Agency policy</a:t>
            </a:r>
          </a:p>
          <a:p>
            <a:pPr lvl="1"/>
            <a:r>
              <a:rPr lang="en-US" dirty="0"/>
              <a:t>May provide insight for market research and an understanding of industry small business capability</a:t>
            </a:r>
          </a:p>
          <a:p>
            <a:pPr lvl="1"/>
            <a:r>
              <a:rPr lang="en-US" dirty="0"/>
              <a:t>May serve as the liaison with the Small Business Administration (SBA)</a:t>
            </a:r>
          </a:p>
          <a:p>
            <a:endParaRPr lang="en-US" dirty="0"/>
          </a:p>
          <a:p>
            <a:r>
              <a:rPr lang="en-US" b="1" dirty="0"/>
              <a:t>Cost/Price Analyst</a:t>
            </a:r>
          </a:p>
          <a:p>
            <a:pPr lvl="1"/>
            <a:r>
              <a:rPr lang="en-US" dirty="0"/>
              <a:t>Evaluates the financial price and cost-based data for reasonableness, completeness, accuracy, and affordability</a:t>
            </a:r>
          </a:p>
          <a:p>
            <a:pPr lvl="2"/>
            <a:r>
              <a:rPr lang="en-US" dirty="0"/>
              <a:t>Some agencies use  cost engineering personnel from within an engineering division to conduct cost/price analysis from a technical standpoint, especially in cased of price and cost realism</a:t>
            </a:r>
          </a:p>
          <a:p>
            <a:pPr lvl="1"/>
            <a:endParaRPr lang="en-US" dirty="0"/>
          </a:p>
          <a:p>
            <a:r>
              <a:rPr lang="en-US" b="1" dirty="0"/>
              <a:t>Finance/Budget Officer</a:t>
            </a:r>
          </a:p>
          <a:p>
            <a:pPr lvl="1"/>
            <a:r>
              <a:rPr lang="en-US" dirty="0"/>
              <a:t>Advisor on finance and budgetary issues</a:t>
            </a:r>
          </a:p>
          <a:p>
            <a:pPr lvl="1"/>
            <a:endParaRPr lang="en-US" dirty="0"/>
          </a:p>
          <a:p>
            <a:r>
              <a:rPr lang="en-US" b="1" dirty="0"/>
              <a:t>Legal Advisor</a:t>
            </a:r>
          </a:p>
          <a:p>
            <a:pPr lvl="1"/>
            <a:r>
              <a:rPr lang="en-US" dirty="0"/>
              <a:t>Ensures commercial practices (where applicable), and terms and conditions contemplated are consistent with the government’s legal rights, duties, and responsibilities</a:t>
            </a:r>
          </a:p>
          <a:p>
            <a:pPr lvl="1"/>
            <a:r>
              <a:rPr lang="en-US" dirty="0"/>
              <a:t>Reviews acquisition documents for legal sufficiency</a:t>
            </a:r>
          </a:p>
          <a:p>
            <a:pPr lvl="1"/>
            <a:r>
              <a:rPr lang="en-US" dirty="0"/>
              <a:t>Provides advice on acquisition strategies and contract terms</a:t>
            </a:r>
          </a:p>
          <a:p>
            <a:endParaRPr lang="en-US" dirty="0"/>
          </a:p>
          <a:p>
            <a:r>
              <a:rPr lang="en-US" b="1" dirty="0"/>
              <a:t>Others</a:t>
            </a:r>
          </a:p>
          <a:p>
            <a:pPr lvl="1"/>
            <a:r>
              <a:rPr lang="en-US" dirty="0"/>
              <a:t>Functional Services Manager</a:t>
            </a:r>
          </a:p>
          <a:p>
            <a:pPr lvl="1"/>
            <a:r>
              <a:rPr lang="en-US" dirty="0"/>
              <a:t>Chief Engineer, Solution Architect</a:t>
            </a:r>
          </a:p>
          <a:p>
            <a:pPr lvl="1"/>
            <a:r>
              <a:rPr lang="en-US" dirty="0"/>
              <a:t>Quality Assurance Specialist (may work with the COR)</a:t>
            </a:r>
          </a:p>
          <a:p>
            <a:pPr lvl="1"/>
            <a:r>
              <a:rPr lang="en-US" dirty="0"/>
              <a:t>Etc.</a:t>
            </a:r>
          </a:p>
          <a:p>
            <a:pPr lvl="1"/>
            <a:endParaRPr lang="en-US" dirty="0"/>
          </a:p>
          <a:p>
            <a:r>
              <a:rPr lang="en-US" b="1" dirty="0"/>
              <a:t>General rule, size of program and complexity determines oversight and Government Team size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D282A-5339-331E-4743-0351A668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99248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A310F7-C0CC-4D1F-BC2D-25340F79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GovCon</a:t>
            </a:r>
            <a:r>
              <a:rPr lang="en-US" dirty="0"/>
              <a:t> 101: Roles &amp; Responsibilities in Government Contracting -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1C997D-F336-4EA6-9C79-9F32DC42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Government Acquisition Process</a:t>
            </a:r>
          </a:p>
          <a:p>
            <a:pPr lvl="1"/>
            <a:r>
              <a:rPr lang="en-US" sz="3450" dirty="0">
                <a:solidFill>
                  <a:schemeClr val="bg1">
                    <a:lumMod val="75000"/>
                  </a:schemeClr>
                </a:solidFill>
              </a:rPr>
              <a:t>Pre-Award Activities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Determining and Validating Need &amp; Procurement Planning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Conducting The Acquisition</a:t>
            </a:r>
          </a:p>
          <a:p>
            <a:pPr lvl="1"/>
            <a:r>
              <a:rPr lang="en-US" sz="3450" dirty="0">
                <a:solidFill>
                  <a:schemeClr val="bg1">
                    <a:lumMod val="75000"/>
                  </a:schemeClr>
                </a:solidFill>
              </a:rPr>
              <a:t>Post Award Program Execution</a:t>
            </a:r>
          </a:p>
          <a:p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600" dirty="0"/>
              <a:t>Roles &amp; Organization Responsibilities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General Government Acquisition Functional Workforce Areas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Roles</a:t>
            </a:r>
          </a:p>
          <a:p>
            <a:pPr lvl="1"/>
            <a:r>
              <a:rPr lang="en-US" sz="3500" dirty="0"/>
              <a:t>Key Support Organizations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1AB2-7092-4B26-8F1D-14D98727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6DC4-4BB9-430C-B96D-24064AD2780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15991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A310F7-C0CC-4D1F-BC2D-25340F79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GovCon</a:t>
            </a:r>
            <a:r>
              <a:rPr lang="en-US" dirty="0"/>
              <a:t> 101: Roles &amp; Responsibilities in Government Contracting - Objectives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1C997D-F336-4EA6-9C79-9F32DC42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GovCon</a:t>
            </a:r>
            <a:r>
              <a:rPr lang="en-US" sz="32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101: Roles and Responsibilities: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roles of various individuals and parties in government contracting</a:t>
            </a:r>
          </a:p>
          <a:p>
            <a:pPr lvl="1"/>
            <a:r>
              <a:rPr lang="en-US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seminar is focused on answering questions such as…</a:t>
            </a:r>
          </a:p>
          <a:p>
            <a:pPr lvl="2"/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 are these people? What do they do?</a:t>
            </a:r>
          </a:p>
          <a:p>
            <a:pPr lvl="3"/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e.g., the Contracting Officer, the Contracting Officer’s Representative,  the Program Manager), as well as other critical Government positions you should know</a:t>
            </a:r>
          </a:p>
          <a:p>
            <a:pPr lvl="2"/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</a:rPr>
              <a:t>How do other Government agencies and/or organizations such as GSA, DCAA, DCMA, </a:t>
            </a:r>
            <a:r>
              <a:rPr lang="en-US" sz="2400" i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DoL</a:t>
            </a: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</a:rPr>
              <a:t>, GAO, COFC, and others participate in the process?</a:t>
            </a:r>
            <a:endParaRPr lang="en-US" sz="4800" dirty="0"/>
          </a:p>
          <a:p>
            <a:pPr lvl="2"/>
            <a:r>
              <a:rPr lang="en-US" sz="265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do Prime contractor and subcontractors work with the Government entities?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1AB2-7092-4B26-8F1D-14D98727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6DC4-4BB9-430C-B96D-24064AD278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170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3781-8236-64F5-0CAD-73602E05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Support Organizations</a:t>
            </a:r>
            <a:br>
              <a:rPr lang="en-US" dirty="0"/>
            </a:br>
            <a:r>
              <a:rPr lang="en-US" sz="2000" i="1" dirty="0"/>
              <a:t>Partial selection, partial scope of duties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A3903A1-2B55-362D-224B-2513CE586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536191"/>
            <a:ext cx="4876800" cy="5047171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Agency Operational, Acquisition, Logistics, and Test &amp; Evaluation Teams</a:t>
            </a:r>
          </a:p>
          <a:p>
            <a:endParaRPr lang="en-US" b="1" dirty="0"/>
          </a:p>
          <a:p>
            <a:r>
              <a:rPr lang="en-US" b="1" dirty="0"/>
              <a:t>General Services Administration (GSA)</a:t>
            </a:r>
          </a:p>
          <a:p>
            <a:pPr lvl="1"/>
            <a:r>
              <a:rPr lang="en-US" dirty="0" err="1"/>
              <a:t>SAM.Gov</a:t>
            </a:r>
            <a:r>
              <a:rPr lang="en-US" dirty="0"/>
              <a:t> (System for Award Management)</a:t>
            </a:r>
          </a:p>
          <a:p>
            <a:pPr lvl="2"/>
            <a:r>
              <a:rPr lang="en-US" dirty="0"/>
              <a:t>Unique Entity Identifier Number (used to be DUNs Number)</a:t>
            </a:r>
          </a:p>
          <a:p>
            <a:pPr lvl="2"/>
            <a:r>
              <a:rPr lang="en-US" dirty="0"/>
              <a:t>Contractor Representations &amp; Certifications</a:t>
            </a:r>
          </a:p>
          <a:p>
            <a:pPr lvl="2"/>
            <a:r>
              <a:rPr lang="en-US" dirty="0"/>
              <a:t>Commercial And Government Entity Code (issued by DLA) to ID a particular supplier's facility at a particular location</a:t>
            </a:r>
          </a:p>
          <a:p>
            <a:pPr lvl="2"/>
            <a:r>
              <a:rPr lang="en-US" dirty="0"/>
              <a:t>USG Contract Opportunity Database / Posting (replaced FBO)</a:t>
            </a:r>
          </a:p>
          <a:p>
            <a:pPr lvl="2"/>
            <a:r>
              <a:rPr lang="en-US" dirty="0"/>
              <a:t>Wage Determinations (e.g., DBA and SCA)</a:t>
            </a:r>
          </a:p>
          <a:p>
            <a:pPr lvl="2"/>
            <a:r>
              <a:rPr lang="en-US" dirty="0"/>
              <a:t>Etc.</a:t>
            </a:r>
          </a:p>
          <a:p>
            <a:pPr lvl="1"/>
            <a:r>
              <a:rPr lang="en-US" dirty="0"/>
              <a:t>Also, a major procuring agency (e.g., FAR 8.4, GWACs, etc.)</a:t>
            </a:r>
          </a:p>
          <a:p>
            <a:endParaRPr lang="en-US" dirty="0"/>
          </a:p>
          <a:p>
            <a:r>
              <a:rPr lang="en-US" b="1" dirty="0"/>
              <a:t>Defense Logistics Agency (DLA) </a:t>
            </a:r>
          </a:p>
          <a:p>
            <a:pPr lvl="1"/>
            <a:r>
              <a:rPr lang="en-US" dirty="0"/>
              <a:t>Joint Certification Program (US &amp; Canada, DD-2345),  to apply for access to Department of Defense/Department of National </a:t>
            </a:r>
            <a:r>
              <a:rPr lang="en-US" dirty="0" err="1"/>
              <a:t>Defence</a:t>
            </a:r>
            <a:r>
              <a:rPr lang="en-US" dirty="0"/>
              <a:t> (DOD/DND) unclassified export controlled technical data/critical technology</a:t>
            </a:r>
          </a:p>
          <a:p>
            <a:endParaRPr lang="en-US" dirty="0"/>
          </a:p>
          <a:p>
            <a:r>
              <a:rPr lang="en-US" b="1" dirty="0"/>
              <a:t>Defense Contract Management Agency (DCMA)</a:t>
            </a:r>
          </a:p>
          <a:p>
            <a:pPr lvl="1"/>
            <a:r>
              <a:rPr lang="en-US" dirty="0">
                <a:solidFill>
                  <a:srgbClr val="444444"/>
                </a:solidFill>
                <a:latin typeface="Calibri" panose="020F0502020204030204" pitchFamily="34" charset="0"/>
              </a:rPr>
              <a:t>Provides contract administration services for the Defense Department, other federal organizations and international partners, and is an essential part of the acquisition process from pre-award to sustainment</a:t>
            </a:r>
          </a:p>
          <a:p>
            <a:pPr lvl="1"/>
            <a:r>
              <a:rPr lang="en-US" dirty="0">
                <a:solidFill>
                  <a:srgbClr val="444444"/>
                </a:solidFill>
                <a:latin typeface="Calibri" panose="020F0502020204030204" pitchFamily="34" charset="0"/>
              </a:rPr>
              <a:t>Assure that contractor supplies and services are delivered on time, at projected cost, and meet all performance requirements to  225,000 contracts, valued at more than $3.5 trillion, at 15,000 contractor locations worldwide</a:t>
            </a:r>
          </a:p>
          <a:p>
            <a:pPr lvl="1"/>
            <a:r>
              <a:rPr lang="en-US" dirty="0">
                <a:solidFill>
                  <a:srgbClr val="444444"/>
                </a:solidFill>
                <a:latin typeface="Calibri" panose="020F0502020204030204" pitchFamily="34" charset="0"/>
              </a:rPr>
              <a:t>Pre-award evaluation of pricing and assuring adequate management systems are in place</a:t>
            </a:r>
          </a:p>
          <a:p>
            <a:pPr lvl="1"/>
            <a:r>
              <a:rPr lang="en-US" dirty="0"/>
              <a:t>See FAR 42.302 for all responsibilities</a:t>
            </a:r>
          </a:p>
          <a:p>
            <a:endParaRPr lang="en-US" dirty="0"/>
          </a:p>
          <a:p>
            <a:pPr marL="85725" indent="0">
              <a:buNone/>
            </a:pPr>
            <a:endParaRPr lang="en-US" dirty="0"/>
          </a:p>
          <a:p>
            <a:pPr marL="85725" indent="0">
              <a:buNone/>
            </a:pP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6CF8862-D098-B022-6906-A7BD62C42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2800" y="1536191"/>
            <a:ext cx="4876800" cy="5047171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Defense Contract Audit Agency (DCAA)</a:t>
            </a:r>
          </a:p>
          <a:p>
            <a:pPr lvl="1"/>
            <a:r>
              <a:rPr lang="en-US" dirty="0"/>
              <a:t>Primary responsibility for monitoring and auditing the accounting systems of contractors in doing their work for the DoD</a:t>
            </a:r>
          </a:p>
          <a:p>
            <a:pPr lvl="2"/>
            <a:r>
              <a:rPr lang="en-US" dirty="0"/>
              <a:t>Provides same services for other agencies (including DOW, NASA, etc.</a:t>
            </a:r>
          </a:p>
          <a:p>
            <a:endParaRPr lang="en-US" dirty="0"/>
          </a:p>
          <a:p>
            <a:r>
              <a:rPr lang="en-US" b="1" dirty="0"/>
              <a:t>Department of Labor (</a:t>
            </a:r>
            <a:r>
              <a:rPr lang="en-US" b="1" dirty="0" err="1"/>
              <a:t>DoL</a:t>
            </a:r>
            <a:r>
              <a:rPr lang="en-US" b="1" dirty="0"/>
              <a:t>)</a:t>
            </a:r>
          </a:p>
          <a:p>
            <a:pPr lvl="1"/>
            <a:r>
              <a:rPr lang="en-US" dirty="0"/>
              <a:t>Provides regionalized pay and benefits cost data, labor law data</a:t>
            </a:r>
          </a:p>
          <a:p>
            <a:pPr lvl="1"/>
            <a:r>
              <a:rPr lang="en-US" dirty="0"/>
              <a:t>Also, a procuring agency (e.g., FAR 8.4)</a:t>
            </a:r>
          </a:p>
          <a:p>
            <a:endParaRPr lang="en-US" dirty="0"/>
          </a:p>
          <a:p>
            <a:r>
              <a:rPr lang="en-US" b="1" dirty="0"/>
              <a:t>Small Business Administration (SBA)</a:t>
            </a:r>
          </a:p>
          <a:p>
            <a:pPr lvl="1"/>
            <a:r>
              <a:rPr lang="en-US" dirty="0"/>
              <a:t>Provides certification or approval for all Small Business Categories beyond basic Small Business (e.g., 8(a), SDB, </a:t>
            </a:r>
            <a:r>
              <a:rPr lang="en-US" dirty="0" err="1"/>
              <a:t>HUBzone</a:t>
            </a:r>
            <a:r>
              <a:rPr lang="en-US" dirty="0"/>
              <a:t>, WOSB, EDWOSB, ANC. VOSB, SDVOSB)</a:t>
            </a:r>
          </a:p>
          <a:p>
            <a:pPr lvl="1"/>
            <a:r>
              <a:rPr lang="en-US" dirty="0"/>
              <a:t>Has select roles in approving Small Business matters as part of source selection (particularly when involving small businesses)</a:t>
            </a:r>
          </a:p>
          <a:p>
            <a:endParaRPr lang="en-US" dirty="0"/>
          </a:p>
          <a:p>
            <a:r>
              <a:rPr lang="en-US" b="1" dirty="0"/>
              <a:t>Protest Mechanisms</a:t>
            </a:r>
          </a:p>
          <a:p>
            <a:pPr lvl="1"/>
            <a:r>
              <a:rPr lang="en-US" b="1" dirty="0"/>
              <a:t>Government Accountability Office (GAO)</a:t>
            </a:r>
          </a:p>
          <a:p>
            <a:pPr lvl="1"/>
            <a:r>
              <a:rPr lang="en-US" b="1" dirty="0"/>
              <a:t>US Court of Federal Claims (COFC)</a:t>
            </a:r>
          </a:p>
          <a:p>
            <a:pPr lvl="1"/>
            <a:r>
              <a:rPr lang="en-US" altLang="en-US" b="1" dirty="0">
                <a:solidFill>
                  <a:schemeClr val="tx1"/>
                </a:solidFill>
              </a:rPr>
              <a:t>US Court of Appeals for the Federal Circuit (CAFC)</a:t>
            </a:r>
          </a:p>
          <a:p>
            <a:pPr lvl="1"/>
            <a:r>
              <a:rPr lang="en-US" b="1" dirty="0"/>
              <a:t>Supreme Court of the 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D282A-5339-331E-4743-0351A668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F624-EF7D-4C13-BC9C-04C70F8E92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556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A310F7-C0CC-4D1F-BC2D-25340F79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GovCon</a:t>
            </a:r>
            <a:r>
              <a:rPr lang="en-US" dirty="0"/>
              <a:t> 101: Roles &amp; Responsibilities in Government Contracting - 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1C997D-F336-4EA6-9C79-9F32DC42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Government Acquisition Process</a:t>
            </a:r>
          </a:p>
          <a:p>
            <a:endParaRPr lang="en-US" sz="3600" dirty="0"/>
          </a:p>
          <a:p>
            <a:r>
              <a:rPr lang="en-US" sz="3600" dirty="0"/>
              <a:t>Pre-Award Activities (Roles, &amp; Organizations)</a:t>
            </a:r>
          </a:p>
          <a:p>
            <a:pPr lvl="1"/>
            <a:r>
              <a:rPr lang="en-US" sz="3200" dirty="0"/>
              <a:t>Procurement Planning</a:t>
            </a:r>
          </a:p>
          <a:p>
            <a:pPr lvl="1"/>
            <a:r>
              <a:rPr lang="en-US" sz="3200" dirty="0"/>
              <a:t>Conducting The Acquisition</a:t>
            </a:r>
          </a:p>
          <a:p>
            <a:pPr lvl="1"/>
            <a:endParaRPr lang="en-US" sz="3200" dirty="0"/>
          </a:p>
          <a:p>
            <a:r>
              <a:rPr lang="en-US" sz="3600" dirty="0"/>
              <a:t>Post Award Program Execution (Roles, &amp; Organizations)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1AB2-7092-4B26-8F1D-14D98727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6DC4-4BB9-430C-B96D-24064AD2780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31719"/>
      </p:ext>
    </p:extLst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49" y="624844"/>
            <a:ext cx="4787900" cy="645156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Contacts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AC3483-B83A-77AE-8491-93E8CA9BD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199" y="2270355"/>
            <a:ext cx="5422039" cy="141832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288E3BBC-E0FC-662C-F7F4-92367F43A7EC}"/>
              </a:ext>
            </a:extLst>
          </p:cNvPr>
          <p:cNvGrpSpPr/>
          <p:nvPr/>
        </p:nvGrpSpPr>
        <p:grpSpPr>
          <a:xfrm>
            <a:off x="3310298" y="3997307"/>
            <a:ext cx="3417073" cy="1535746"/>
            <a:chOff x="3272198" y="3930632"/>
            <a:chExt cx="3030981" cy="120331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CAACA0C-2599-DF21-4280-0C625AB46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74073" y="3930632"/>
              <a:ext cx="3029106" cy="67313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CFB56DD-E61A-39AE-37E0-D3D4CA4C3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2198" y="4613246"/>
              <a:ext cx="1663700" cy="520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8B374BF8-0AC1-99B6-B2F1-1CDB2E36D1B0}"/>
              </a:ext>
            </a:extLst>
          </p:cNvPr>
          <p:cNvSpPr txBox="1">
            <a:spLocks/>
          </p:cNvSpPr>
          <p:nvPr/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fld id="{AFCC6DC4-4BB9-430C-B96D-24064AD27802}" type="slidenum">
              <a:rPr lang="en-US" sz="1350" smtClean="0"/>
              <a:pPr algn="ctr"/>
              <a:t>22</a:t>
            </a:fld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32468559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17170"/>
            <a:ext cx="8795893" cy="1143000"/>
          </a:xfrm>
        </p:spPr>
        <p:txBody>
          <a:bodyPr>
            <a:normAutofit/>
          </a:bodyPr>
          <a:lstStyle/>
          <a:p>
            <a:r>
              <a:rPr lang="en-US" sz="2800" b="1" kern="0" dirty="0">
                <a:effectLst/>
                <a:latin typeface="Myriad Pro"/>
                <a:cs typeface="Arial" panose="020B0604020202020204" pitchFamily="34" charset="0"/>
              </a:rPr>
              <a:t>Richard “Rick A to Z” Agopsowicz </a:t>
            </a:r>
            <a:br>
              <a:rPr lang="en-US" sz="2800" b="1" kern="0" dirty="0">
                <a:effectLst/>
                <a:latin typeface="Myriad Pro"/>
                <a:cs typeface="Arial" panose="020B0604020202020204" pitchFamily="34" charset="0"/>
              </a:rPr>
            </a:br>
            <a:r>
              <a:rPr lang="en-US" sz="2000" i="1" dirty="0"/>
              <a:t>CorVantage, LLC. Executive Vice President, Program Execution</a:t>
            </a:r>
            <a:endParaRPr lang="en-US" sz="2400" i="1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E9A77C5-8A03-47DB-946D-9E1690A0E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9894443" cy="4509800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Myriad Pro"/>
                <a:ea typeface="Calibri" panose="020F0502020204030204" pitchFamily="34" charset="0"/>
                <a:cs typeface="Times New Roman" panose="02020603050405020304" pitchFamily="18" charset="0"/>
              </a:rPr>
              <a:t>“Rick A to Z” leads CorVantage Program Execution of client strategies and programs to achieve their Business Objectives through Market Analysis, Pipeline and Business Development, Capture, Negotiations, and Public Sector Program Execution.</a:t>
            </a:r>
          </a:p>
          <a:p>
            <a:pPr marL="0" marR="0" indent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Myriad Pro"/>
                <a:cs typeface="Arial" panose="020B0604020202020204" pitchFamily="34" charset="0"/>
              </a:rPr>
              <a:t>Professional Experience: </a:t>
            </a: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effectLst/>
                <a:latin typeface="Myriad Pro"/>
                <a:ea typeface="Calibri" panose="020F0502020204030204" pitchFamily="34" charset="0"/>
                <a:cs typeface="Times New Roman" panose="02020603050405020304" pitchFamily="18" charset="0"/>
              </a:rPr>
              <a:t>“A to Z” has over 45 total years of Government and Industry experience in operations and government acquisition across R&amp;D and operational programs, complex program management, systems development engineering, Information Assurance, Information Operations/Cyber Development &amp; Special Technical Operations, and business capture. </a:t>
            </a: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effectLst/>
                <a:latin typeface="Myriad Pro"/>
                <a:ea typeface="Calibri" panose="020F0502020204030204" pitchFamily="34" charset="0"/>
                <a:cs typeface="Times New Roman" panose="02020603050405020304" pitchFamily="18" charset="0"/>
              </a:rPr>
              <a:t>During his preceding 30-year career with the U.S. Air Force, he held positions from B-52 operational squadron level up to that of Director at the Air Force Information Warfare Center. He has spent 20+ years as an industry senior executive working with over 50 clients winning and executing programs. This includes leading over 170 campaigns across 42 Federal Agencies and 17 State &amp; Local Governments as well as commercial business-to-business. He has worked in defense, homeland security, intelligence, Special Operations, energy, health and human services, biotechnology &amp; life sciences, IT/telecommunications, and transportation.</a:t>
            </a: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effectLst/>
                <a:latin typeface="Myriad Pro"/>
                <a:ea typeface="Calibri" panose="020F0502020204030204" pitchFamily="34" charset="0"/>
                <a:cs typeface="Times New Roman" panose="02020603050405020304" pitchFamily="18" charset="0"/>
              </a:rPr>
              <a:t>“A to Z” is actively involved in the Professional Services Council, Washington Homeland Security Roundtable, Coast Guard Industry Academy Alumni Association, University advisory boards, and Technology Incubators &amp; Accelerators. He is a guest lecturer at Defense Acquisition University DAWIA Senior Program Management and Contracting Officer courses. He also is a professional educator in Accessing Government non-dilutive R&amp;D Funding, Source Selection Evaluation, Innovative Contracting, DoD Adaptive Acquisition Framework, and Best Practices in Business &amp; Capture Leadership with George Mason University, Public Contracting Institute, and Federal Publications Seminars as well as directly with CORTAC Clients.</a:t>
            </a: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en-US" sz="1800" dirty="0">
              <a:effectLst/>
              <a:latin typeface="Myriad Pr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6A73B9-4DE6-4EEC-957F-79AE24E3A2D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76517" y="236054"/>
            <a:ext cx="1098550" cy="10541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BBDA09-1D77-CF15-0C43-107846FA62A8}"/>
              </a:ext>
            </a:extLst>
          </p:cNvPr>
          <p:cNvSpPr txBox="1"/>
          <p:nvPr/>
        </p:nvSpPr>
        <p:spPr>
          <a:xfrm>
            <a:off x="1422400" y="5849873"/>
            <a:ext cx="8430091" cy="504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Myriad Pro Light"/>
                <a:ea typeface="Calibri" panose="020F0502020204030204" pitchFamily="34" charset="0"/>
                <a:cs typeface="Times New Roman" panose="02020603050405020304" pitchFamily="18" charset="0"/>
              </a:rPr>
              <a:t>About CorVantage, LLC. </a:t>
            </a:r>
            <a:r>
              <a:rPr lang="en-US" sz="800" dirty="0">
                <a:effectLst/>
                <a:latin typeface="Myriad Pro Light"/>
                <a:ea typeface="Calibri" panose="020F0502020204030204" pitchFamily="34" charset="0"/>
                <a:cs typeface="Times New Roman" panose="02020603050405020304" pitchFamily="18" charset="0"/>
              </a:rPr>
              <a:t>For more than 14 years, our team has worked together providing proven leadership to help our clients succeed in Business Expansion &amp; Capture, and Public Sector Program execution. We bring a team of seasoned professionals which have demonstrated success and a commitment to foster a collaborative team environment. Our team leaders have an average of more than 25 years of experience capturing and managing multi-billion-dollar projects.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9C7AEFDE-179B-D89C-0C7B-BF51D101A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6196357"/>
      </p:ext>
    </p:extLst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Richard “A to Z” Agopsowicz </a:t>
            </a:r>
            <a:br>
              <a:rPr lang="en-US" dirty="0"/>
            </a:br>
            <a:r>
              <a:rPr lang="en-US" sz="2000" i="1" dirty="0"/>
              <a:t>Selected Previous Experience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E9A77C5-8A03-47DB-946D-9E1690A0E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52112"/>
            <a:ext cx="4876800" cy="4590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EVP, Business Capture &amp; Program Sector Execution, CORTAC Group, Inc.</a:t>
            </a:r>
          </a:p>
          <a:p>
            <a:endParaRPr lang="en-US" dirty="0"/>
          </a:p>
          <a:p>
            <a:r>
              <a:rPr lang="en-US" dirty="0"/>
              <a:t>Managing Director, Business Development, Robbins-</a:t>
            </a:r>
            <a:r>
              <a:rPr lang="en-US" dirty="0" err="1"/>
              <a:t>Gioia</a:t>
            </a:r>
            <a:r>
              <a:rPr lang="en-US" dirty="0"/>
              <a:t>, LLC.</a:t>
            </a:r>
          </a:p>
          <a:p>
            <a:endParaRPr lang="en-US" dirty="0"/>
          </a:p>
          <a:p>
            <a:r>
              <a:rPr lang="en-US" dirty="0"/>
              <a:t>Senior Vice President, Capture Practice, Steven Myers &amp; Associates</a:t>
            </a:r>
          </a:p>
          <a:p>
            <a:endParaRPr lang="en-US" dirty="0"/>
          </a:p>
          <a:p>
            <a:r>
              <a:rPr lang="en-US" dirty="0"/>
              <a:t>Director, US Air Force Information Warfare Center (AFIWC/RM), and Technical Director, Advanced Programs “Skunk Works”</a:t>
            </a:r>
          </a:p>
          <a:p>
            <a:endParaRPr lang="en-US" dirty="0"/>
          </a:p>
          <a:p>
            <a:r>
              <a:rPr lang="en-US" dirty="0"/>
              <a:t>Planner and operational lead conducting special operations in support of SOCOM, EUCOM, CENTCOM, LANTCOM, Intelligence Community, and UK MOD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9EBB-5D57-4681-9AF1-F7DD0866C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064" y="1452112"/>
            <a:ext cx="4876800" cy="4590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Conceptualized, organized, and led the development &amp; employment of National level capabilities during Desert Storm Joint Force Component/Task Force Activities</a:t>
            </a:r>
          </a:p>
          <a:p>
            <a:endParaRPr lang="en-US" dirty="0"/>
          </a:p>
          <a:p>
            <a:r>
              <a:rPr lang="en-US" dirty="0"/>
              <a:t>Program Manager, Air Force Information Systems Security Research &amp; Development</a:t>
            </a:r>
          </a:p>
          <a:p>
            <a:endParaRPr lang="en-US" dirty="0"/>
          </a:p>
          <a:p>
            <a:r>
              <a:rPr lang="en-US" dirty="0"/>
              <a:t>B-52 Squadron and Wing Combat Crew Flight Instructor (Defensive Air tactics, techniques, and procedures) and Combat Crew Training School Flight Instructor</a:t>
            </a:r>
          </a:p>
          <a:p>
            <a:endParaRPr lang="en-US" dirty="0"/>
          </a:p>
          <a:p>
            <a:r>
              <a:rPr lang="en-US" dirty="0"/>
              <a:t>Strategic Air Command, 1</a:t>
            </a:r>
            <a:r>
              <a:rPr lang="en-US" baseline="30000" dirty="0"/>
              <a:t>st</a:t>
            </a:r>
            <a:r>
              <a:rPr lang="en-US" dirty="0"/>
              <a:t> Combat Evaluation Group, COMBAT SKYSPOT instructor, as well as assigned to multiple 1CEVG Sites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99B1A5A4-1EFF-EFBF-1023-A87E60659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01F624-EF7D-4C13-BC9C-04C70F8E92D6}" type="slidenum">
              <a:rPr lang="en-US" smtClean="0">
                <a:solidFill>
                  <a:prstClr val="black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D37507-01FB-CFE9-C645-55566CD1DA84}"/>
              </a:ext>
            </a:extLst>
          </p:cNvPr>
          <p:cNvSpPr txBox="1"/>
          <p:nvPr/>
        </p:nvSpPr>
        <p:spPr>
          <a:xfrm>
            <a:off x="1422400" y="5849873"/>
            <a:ext cx="8430091" cy="504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Myriad Pro Light"/>
                <a:ea typeface="Calibri" panose="020F0502020204030204" pitchFamily="34" charset="0"/>
                <a:cs typeface="Times New Roman" panose="02020603050405020304" pitchFamily="18" charset="0"/>
              </a:rPr>
              <a:t>About CorVantage, LLC. </a:t>
            </a:r>
            <a:r>
              <a:rPr lang="en-US" sz="800" dirty="0">
                <a:effectLst/>
                <a:latin typeface="Myriad Pro Light"/>
                <a:ea typeface="Calibri" panose="020F0502020204030204" pitchFamily="34" charset="0"/>
                <a:cs typeface="Times New Roman" panose="02020603050405020304" pitchFamily="18" charset="0"/>
              </a:rPr>
              <a:t>For more than 14 years, our team has worked together providing proven leadership to help our clients succeed in Business Expansion &amp; Capture, and Public Sector Program execution. We bring a team of seasoned professionals which have demonstrated success and a commitment to foster a collaborative team environment. Our team leaders have an average of more than 25 years of experience capturing and managing multi-billion-dollar projects.</a:t>
            </a:r>
          </a:p>
        </p:txBody>
      </p:sp>
    </p:spTree>
    <p:extLst>
      <p:ext uri="{BB962C8B-B14F-4D97-AF65-F5344CB8AC3E}">
        <p14:creationId xmlns:p14="http://schemas.microsoft.com/office/powerpoint/2010/main" val="2377594121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A310F7-C0CC-4D1F-BC2D-25340F79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GovCon</a:t>
            </a:r>
            <a:r>
              <a:rPr lang="en-US" dirty="0"/>
              <a:t> 101: Roles &amp; Responsibilities in Government Contracting -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1C997D-F336-4EA6-9C79-9F32DC42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Government Acquisition Process</a:t>
            </a:r>
          </a:p>
          <a:p>
            <a:pPr lvl="1"/>
            <a:r>
              <a:rPr lang="en-US" sz="3450" dirty="0"/>
              <a:t>Pre-Award Activities</a:t>
            </a:r>
          </a:p>
          <a:p>
            <a:pPr lvl="2"/>
            <a:r>
              <a:rPr lang="en-US" sz="3050" dirty="0"/>
              <a:t>Determining and Validating Need &amp; Procurement Planning</a:t>
            </a:r>
          </a:p>
          <a:p>
            <a:pPr lvl="2"/>
            <a:r>
              <a:rPr lang="en-US" sz="3050" dirty="0"/>
              <a:t>Conducting The Acquisition</a:t>
            </a:r>
          </a:p>
          <a:p>
            <a:pPr lvl="1"/>
            <a:r>
              <a:rPr lang="en-US" sz="3450" dirty="0"/>
              <a:t>Post Award Program Execution</a:t>
            </a:r>
          </a:p>
          <a:p>
            <a:endParaRPr lang="en-US" sz="3600" dirty="0"/>
          </a:p>
          <a:p>
            <a:r>
              <a:rPr lang="en-US" sz="3600" dirty="0"/>
              <a:t>Roles &amp; Organization Responsibilities</a:t>
            </a:r>
          </a:p>
          <a:p>
            <a:pPr lvl="1"/>
            <a:r>
              <a:rPr lang="en-US" sz="3500" dirty="0"/>
              <a:t>General Government Acquisition Functional Workforce Areas</a:t>
            </a:r>
          </a:p>
          <a:p>
            <a:pPr lvl="1"/>
            <a:r>
              <a:rPr lang="en-US" sz="3500" dirty="0"/>
              <a:t>Key Roles</a:t>
            </a:r>
          </a:p>
          <a:p>
            <a:pPr lvl="1"/>
            <a:r>
              <a:rPr lang="en-US" sz="3500" dirty="0"/>
              <a:t>Key Support Organizations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1AB2-7092-4B26-8F1D-14D98727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6DC4-4BB9-430C-B96D-24064AD278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2077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A310F7-C0CC-4D1F-BC2D-25340F79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GovCon</a:t>
            </a:r>
            <a:r>
              <a:rPr lang="en-US" dirty="0"/>
              <a:t> 101: Roles &amp; Responsibilities in Government Contracting -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1C997D-F336-4EA6-9C79-9F32DC42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Government Acquisition Process</a:t>
            </a:r>
          </a:p>
          <a:p>
            <a:pPr lvl="1"/>
            <a:r>
              <a:rPr lang="en-US" sz="3450" dirty="0">
                <a:solidFill>
                  <a:schemeClr val="bg1">
                    <a:lumMod val="75000"/>
                  </a:schemeClr>
                </a:solidFill>
              </a:rPr>
              <a:t>Pre-Award Activities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Determining and Validating Need &amp; Procurement Planning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Conducting The Acquisition</a:t>
            </a:r>
          </a:p>
          <a:p>
            <a:pPr lvl="1"/>
            <a:r>
              <a:rPr lang="en-US" sz="3450" dirty="0">
                <a:solidFill>
                  <a:schemeClr val="bg1">
                    <a:lumMod val="75000"/>
                  </a:schemeClr>
                </a:solidFill>
              </a:rPr>
              <a:t>Post Award Program Execution</a:t>
            </a:r>
          </a:p>
          <a:p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Roles &amp; Organization Responsibilities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General Government Acquisition Functional Workforce Areas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Roles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Support Organizations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1AB2-7092-4B26-8F1D-14D98727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6DC4-4BB9-430C-B96D-24064AD278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53189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EF743-F530-350A-7ADA-B4E3580BA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Acquisition Process - Many Think It Looks Like…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E449-CFDD-28DE-7FEE-E1BBA61C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F624-EF7D-4C13-BC9C-04C70F8E92D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 descr="Acquisition Chart.pdf - Adobe Reader">
            <a:extLst>
              <a:ext uri="{FF2B5EF4-FFF2-40B4-BE49-F238E27FC236}">
                <a16:creationId xmlns:a16="http://schemas.microsoft.com/office/drawing/2014/main" id="{FDDFFF66-ADF8-E00F-FE34-3A159CEA06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9" t="12804" r="22141" b="4238"/>
          <a:stretch/>
        </p:blipFill>
        <p:spPr>
          <a:xfrm>
            <a:off x="1735909" y="1322144"/>
            <a:ext cx="7747726" cy="504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92353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Acquisition Process</a:t>
            </a:r>
            <a:br>
              <a:rPr lang="en-US" dirty="0"/>
            </a:br>
            <a:r>
              <a:rPr lang="en-US" sz="2000" i="1" dirty="0"/>
              <a:t>A simplified and digestible view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E03170C-2239-7507-E821-4A8FCF4D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8E71-356C-3A46-88DA-2E4E2148B7E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48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170" y="1417638"/>
            <a:ext cx="8878860" cy="465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734080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A310F7-C0CC-4D1F-BC2D-25340F79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GovCon</a:t>
            </a:r>
            <a:r>
              <a:rPr lang="en-US" dirty="0"/>
              <a:t> 101: Roles &amp; Responsibilities in Government Contracting - 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1C997D-F336-4EA6-9C79-9F32DC42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Government Acquisition Process</a:t>
            </a:r>
          </a:p>
          <a:p>
            <a:pPr lvl="1"/>
            <a:r>
              <a:rPr lang="en-US" sz="3450" dirty="0"/>
              <a:t>Pre-Award Activities</a:t>
            </a:r>
          </a:p>
          <a:p>
            <a:pPr lvl="2"/>
            <a:r>
              <a:rPr lang="en-US" sz="3050" dirty="0"/>
              <a:t>Determining and Validating Need &amp; Procurement Planning</a:t>
            </a:r>
          </a:p>
          <a:p>
            <a:pPr lvl="2"/>
            <a:r>
              <a:rPr lang="en-US" sz="3050" dirty="0">
                <a:solidFill>
                  <a:schemeClr val="bg1">
                    <a:lumMod val="75000"/>
                  </a:schemeClr>
                </a:solidFill>
              </a:rPr>
              <a:t>Conducting The Acquisition</a:t>
            </a:r>
          </a:p>
          <a:p>
            <a:pPr lvl="1"/>
            <a:r>
              <a:rPr lang="en-US" sz="3450" dirty="0">
                <a:solidFill>
                  <a:schemeClr val="bg1">
                    <a:lumMod val="75000"/>
                  </a:schemeClr>
                </a:solidFill>
              </a:rPr>
              <a:t>Post Award Program Execution</a:t>
            </a:r>
          </a:p>
          <a:p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Roles &amp; Organization Responsibilities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General Government Acquisition Functional Workforce Areas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Roles</a:t>
            </a:r>
          </a:p>
          <a:p>
            <a:pPr lvl="1"/>
            <a:r>
              <a:rPr lang="en-US" sz="3500" dirty="0">
                <a:solidFill>
                  <a:schemeClr val="bg1">
                    <a:lumMod val="75000"/>
                  </a:schemeClr>
                </a:solidFill>
              </a:rPr>
              <a:t>Key Support Organizations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1AB2-7092-4B26-8F1D-14D98727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6DC4-4BB9-430C-B96D-24064AD278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29219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Acquisition Process</a:t>
            </a:r>
            <a:br>
              <a:rPr lang="en-US" dirty="0"/>
            </a:br>
            <a:r>
              <a:rPr lang="en-US" sz="2000" i="1" dirty="0"/>
              <a:t>Determining and Validating Need &amp; Procurement Planning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E03170C-2239-7507-E821-4A8FCF4D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8E71-356C-3A46-88DA-2E4E2148B7E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48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170" y="1417638"/>
            <a:ext cx="8878860" cy="465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72F6743-AF0D-DE97-6EA7-1721FEDC361D}"/>
              </a:ext>
            </a:extLst>
          </p:cNvPr>
          <p:cNvSpPr/>
          <p:nvPr/>
        </p:nvSpPr>
        <p:spPr>
          <a:xfrm>
            <a:off x="1063690" y="1296956"/>
            <a:ext cx="9321281" cy="2220686"/>
          </a:xfrm>
          <a:prstGeom prst="rect">
            <a:avLst/>
          </a:prstGeom>
          <a:solidFill>
            <a:schemeClr val="tx2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0005E6"/>
                </a:solidFill>
              </a:rPr>
              <a:t>Determining and Validating the Need &amp; Procurement Planning</a:t>
            </a:r>
            <a:endParaRPr lang="en-US" b="1" dirty="0">
              <a:solidFill>
                <a:srgbClr val="0005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59518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3781-8236-64F5-0CAD-73602E05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Basics</a:t>
            </a:r>
            <a:br>
              <a:rPr lang="en-US" dirty="0"/>
            </a:br>
            <a:r>
              <a:rPr lang="en-US" sz="2000" i="1" dirty="0"/>
              <a:t>Applies to both products and services, developmental, commercial, hybrid/custom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E036C3-B138-5955-EB03-CDB2C5F6A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86460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Determination of Government Need (Operational User, “Mission Tasked Organization”)</a:t>
            </a:r>
          </a:p>
          <a:p>
            <a:pPr lvl="1"/>
            <a:r>
              <a:rPr lang="en-US" dirty="0"/>
              <a:t>Agency inability to conduct a current or new job/task with existing resources</a:t>
            </a:r>
          </a:p>
          <a:p>
            <a:pPr lvl="1"/>
            <a:r>
              <a:rPr lang="en-US" dirty="0"/>
              <a:t>User submits need “up the chain of command” (Federal Civil or Defense) to validation organization</a:t>
            </a:r>
          </a:p>
          <a:p>
            <a:endParaRPr lang="en-US" dirty="0"/>
          </a:p>
          <a:p>
            <a:r>
              <a:rPr lang="en-US" b="1" dirty="0"/>
              <a:t>Validation of Need (Administration/ Headquarters)</a:t>
            </a:r>
          </a:p>
          <a:p>
            <a:pPr lvl="1"/>
            <a:r>
              <a:rPr lang="en-US" dirty="0"/>
              <a:t>Consideration: “Can the job/task accomplishment approach be adjusted and get the job done with current tools?”</a:t>
            </a:r>
          </a:p>
          <a:p>
            <a:pPr lvl="2"/>
            <a:r>
              <a:rPr lang="en-US" dirty="0"/>
              <a:t>“Consideration of adjustment or change of techniques and procedures”</a:t>
            </a:r>
          </a:p>
          <a:p>
            <a:pPr lvl="1"/>
            <a:r>
              <a:rPr lang="en-US" dirty="0"/>
              <a:t>If not, move into plans &amp; programs, for funding</a:t>
            </a:r>
          </a:p>
          <a:p>
            <a:pPr lvl="2"/>
            <a:r>
              <a:rPr lang="en-US" dirty="0"/>
              <a:t>If funded, then submitted to acquisition organization</a:t>
            </a:r>
          </a:p>
          <a:p>
            <a:pPr lvl="2"/>
            <a:endParaRPr lang="en-US" dirty="0"/>
          </a:p>
          <a:p>
            <a:r>
              <a:rPr lang="en-US" b="1" dirty="0"/>
              <a:t>Market Research</a:t>
            </a:r>
          </a:p>
          <a:p>
            <a:pPr lvl="1"/>
            <a:r>
              <a:rPr lang="en-US" dirty="0"/>
              <a:t>By all members of the acquisition team</a:t>
            </a:r>
          </a:p>
          <a:p>
            <a:pPr lvl="2"/>
            <a:r>
              <a:rPr lang="en-US" dirty="0"/>
              <a:t>Strategic Market “Surveillance”</a:t>
            </a:r>
          </a:p>
          <a:p>
            <a:pPr lvl="3"/>
            <a:r>
              <a:rPr lang="en-US" dirty="0"/>
              <a:t>Continuous by acquisition workforce</a:t>
            </a:r>
          </a:p>
          <a:p>
            <a:pPr lvl="2"/>
            <a:r>
              <a:rPr lang="en-US" dirty="0"/>
              <a:t>Tactical Market Research</a:t>
            </a:r>
          </a:p>
          <a:p>
            <a:pPr lvl="3"/>
            <a:r>
              <a:rPr lang="en-US" dirty="0"/>
              <a:t>Focused effort to find a plausible, timely, affordable and specific solution</a:t>
            </a:r>
          </a:p>
          <a:p>
            <a:pPr lvl="1"/>
            <a:r>
              <a:rPr lang="en-US" dirty="0"/>
              <a:t>Can include early use of Industry Days, Sources Sought/Requests for Information, Industry “One-on-Ones”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72FE6C-1809-FE46-ABD3-56F4A21F4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86460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Acquisition Planning</a:t>
            </a:r>
          </a:p>
          <a:p>
            <a:pPr lvl="1"/>
            <a:r>
              <a:rPr lang="en-US" dirty="0"/>
              <a:t>Cuts across the acquisition team - Program Development &amp; Management, Contracts, Test, Logistics</a:t>
            </a:r>
          </a:p>
          <a:p>
            <a:pPr lvl="1"/>
            <a:r>
              <a:rPr lang="en-US" dirty="0"/>
              <a:t>Choose and tailor acquisition approach Program Management will follow to control program risks and meet program objectives</a:t>
            </a:r>
          </a:p>
          <a:p>
            <a:pPr lvl="2"/>
            <a:r>
              <a:rPr lang="en-US" dirty="0"/>
              <a:t>The acquisition plan documents cost, schedule, technical, business, management, and all other acquisition program  governance </a:t>
            </a:r>
          </a:p>
          <a:p>
            <a:pPr lvl="1"/>
            <a:endParaRPr lang="en-US" dirty="0"/>
          </a:p>
          <a:p>
            <a:r>
              <a:rPr lang="en-US" b="1" dirty="0"/>
              <a:t>Procurement Planning</a:t>
            </a:r>
          </a:p>
          <a:p>
            <a:pPr lvl="1"/>
            <a:r>
              <a:rPr lang="en-US" dirty="0"/>
              <a:t>Cuts across the acquisition team – as above</a:t>
            </a:r>
          </a:p>
          <a:p>
            <a:pPr lvl="1"/>
            <a:r>
              <a:rPr lang="en-US" dirty="0"/>
              <a:t>Includes contracting approach to meet objectives defined in the Acquisition Plan (may be phased contracting)</a:t>
            </a:r>
          </a:p>
          <a:p>
            <a:pPr lvl="1"/>
            <a:r>
              <a:rPr lang="en-US" dirty="0"/>
              <a:t>Type of competition</a:t>
            </a:r>
          </a:p>
          <a:p>
            <a:pPr lvl="1"/>
            <a:r>
              <a:rPr lang="en-US" dirty="0"/>
              <a:t>Type of contract or agreement</a:t>
            </a:r>
          </a:p>
          <a:p>
            <a:pPr lvl="2"/>
            <a:r>
              <a:rPr lang="en-US" dirty="0"/>
              <a:t>E.g., FAR versus non-FAR, 24 types of means</a:t>
            </a:r>
          </a:p>
          <a:p>
            <a:pPr lvl="1"/>
            <a:r>
              <a:rPr lang="en-US" dirty="0"/>
              <a:t>Planning for additional (more focused) use of Industry Days, Sources Sought/Requests for Information, Industry vendor “One-on-Ones”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D282A-5339-331E-4743-0351A668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F624-EF7D-4C13-BC9C-04C70F8E92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761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ther Transaction Authority Agreements" id="{6C563AD4-11F0-4DDF-A5AD-2AE03DC2BDB2}" vid="{8E3DE36F-8395-44F2-9780-0EE8AFA197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49550</TotalTime>
  <Words>3119</Words>
  <Application>Microsoft Office PowerPoint</Application>
  <PresentationFormat>Widescreen</PresentationFormat>
  <Paragraphs>384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</vt:lpstr>
      <vt:lpstr>Myriad Pro</vt:lpstr>
      <vt:lpstr>Myriad Pro Light</vt:lpstr>
      <vt:lpstr>Open Sans</vt:lpstr>
      <vt:lpstr>Adjacency</vt:lpstr>
      <vt:lpstr>PowerPoint Presentation</vt:lpstr>
      <vt:lpstr>GovCon 101: Roles &amp; Responsibilities in Government Contracting - Objectives</vt:lpstr>
      <vt:lpstr>GovCon 101: Roles &amp; Responsibilities in Government Contracting - Overview</vt:lpstr>
      <vt:lpstr>GovCon 101: Roles &amp; Responsibilities in Government Contracting - Overview</vt:lpstr>
      <vt:lpstr>Government Acquisition Process - Many Think It Looks Like…</vt:lpstr>
      <vt:lpstr>Government Acquisition Process A simplified and digestible view</vt:lpstr>
      <vt:lpstr>GovCon 101: Roles &amp; Responsibilities in Government Contracting - Overview</vt:lpstr>
      <vt:lpstr>Government Acquisition Process Determining and Validating Need &amp; Procurement Planning</vt:lpstr>
      <vt:lpstr>Process Basics Applies to both products and services, developmental, commercial, hybrid/custom</vt:lpstr>
      <vt:lpstr>GovCon 101: Roles &amp; Responsibilities in Government Contracting - Overview</vt:lpstr>
      <vt:lpstr>Government Acquisition Process Conducting The Acquisition</vt:lpstr>
      <vt:lpstr>Process Basics Applies to both products and services, developmental, commercial, hybrid/custom</vt:lpstr>
      <vt:lpstr>GovCon 101: Roles &amp; Responsibilities in Government Contracting - Overview</vt:lpstr>
      <vt:lpstr>Government Acquisition Process Post Award Program Execution</vt:lpstr>
      <vt:lpstr>GovCon 101: Roles &amp; Responsibilities in Government Contracting - Overview</vt:lpstr>
      <vt:lpstr>General Government Acquisition Functional Workforce Areas</vt:lpstr>
      <vt:lpstr>GovCon 101: Roles &amp; Responsibilities in Government Contracting - Overview</vt:lpstr>
      <vt:lpstr>Key Roles</vt:lpstr>
      <vt:lpstr>GovCon 101: Roles &amp; Responsibilities in Government Contracting - Overview</vt:lpstr>
      <vt:lpstr>Key Support Organizations Partial selection, partial scope of duties</vt:lpstr>
      <vt:lpstr>GovCon 101: Roles &amp; Responsibilities in Government Contracting - Summary</vt:lpstr>
      <vt:lpstr>Contacts</vt:lpstr>
      <vt:lpstr>Richard “Rick A to Z” Agopsowicz  CorVantage, LLC. Executive Vice President, Program Execution</vt:lpstr>
      <vt:lpstr>Richard “A to Z” Agopsowicz  Selected Previous Experience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OTA Seminar</dc:title>
  <dc:creator>Rick Agopsowicz</dc:creator>
  <cp:lastModifiedBy>Rick Agopsowicz</cp:lastModifiedBy>
  <cp:revision>1213</cp:revision>
  <cp:lastPrinted>2023-01-30T14:06:26Z</cp:lastPrinted>
  <dcterms:created xsi:type="dcterms:W3CDTF">2014-07-17T16:42:08Z</dcterms:created>
  <dcterms:modified xsi:type="dcterms:W3CDTF">2023-04-24T01:49:14Z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2022-12-12T21:09:04Z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d752018f-f772-4a92-ad59-fb3ee98c840f</vt:lpwstr>
  </property>
  <property fmtid="{D5CDD505-2E9C-101B-9397-08002B2CF9AE}" pid="7" name="MSIP_Label_defa4170-0d19-0005-0004-bc88714345d2_ActionId">
    <vt:lpwstr>d4ddc966-788d-42bd-8ce2-e20827010c86</vt:lpwstr>
  </property>
  <property fmtid="{D5CDD505-2E9C-101B-9397-08002B2CF9AE}" pid="8" name="MSIP_Label_defa4170-0d19-0005-0004-bc88714345d2_ContentBits">
    <vt:lpwstr>0</vt:lpwstr>
  </property>
</Properties>
</file>